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71" r:id="rId4"/>
    <p:sldId id="258" r:id="rId5"/>
    <p:sldId id="270" r:id="rId6"/>
    <p:sldId id="272" r:id="rId7"/>
    <p:sldId id="259" r:id="rId8"/>
    <p:sldId id="269" r:id="rId9"/>
    <p:sldId id="260" r:id="rId10"/>
    <p:sldId id="261" r:id="rId11"/>
    <p:sldId id="262" r:id="rId12"/>
    <p:sldId id="263" r:id="rId13"/>
    <p:sldId id="264" r:id="rId14"/>
    <p:sldId id="273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90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6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713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952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063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8452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292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849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608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65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712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28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90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32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58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17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31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9A45D-AFB7-4C70-B18B-7B4E77D6212C}" type="datetimeFigureOut">
              <a:rPr lang="fr-FR" smtClean="0"/>
              <a:t>14/04/2016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BFEC7-3EC5-42CF-B656-6318640642A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341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18185"/>
            <a:ext cx="9144000" cy="2621321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onstantia" panose="02030602050306030303" pitchFamily="18" charset="0"/>
              </a:rPr>
              <a:t>ASSOCIATION DES TOGOLAIS DE CINCINNATI</a:t>
            </a:r>
            <a:br>
              <a:rPr lang="fr-FR" dirty="0" smtClean="0">
                <a:latin typeface="Constantia" panose="02030602050306030303" pitchFamily="18" charset="0"/>
              </a:rPr>
            </a:br>
            <a:r>
              <a:rPr lang="fr-FR" dirty="0" smtClean="0">
                <a:latin typeface="Constantia" panose="02030602050306030303" pitchFamily="18" charset="0"/>
              </a:rPr>
              <a:t>ASTOCI</a:t>
            </a:r>
            <a:endParaRPr lang="fr-FR" dirty="0">
              <a:latin typeface="Constantia" panose="020306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12396"/>
          </a:xfrm>
        </p:spPr>
        <p:txBody>
          <a:bodyPr>
            <a:normAutofit fontScale="92500" lnSpcReduction="20000"/>
          </a:bodyPr>
          <a:lstStyle/>
          <a:p>
            <a:r>
              <a:rPr lang="fr-FR" sz="4000" dirty="0" smtClean="0"/>
              <a:t>ASSEMBLEE GENERALE ORDINAIRE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AVRIL 2016</a:t>
            </a:r>
          </a:p>
          <a:p>
            <a:r>
              <a:rPr lang="fr-FR" sz="8000" dirty="0">
                <a:latin typeface="Brush Script MT" panose="03060802040406070304" pitchFamily="66" charset="0"/>
              </a:rPr>
              <a:t>M</a:t>
            </a:r>
            <a:r>
              <a:rPr lang="fr-FR" sz="8000" dirty="0" smtClean="0">
                <a:latin typeface="Brush Script MT" panose="03060802040406070304" pitchFamily="66" charset="0"/>
              </a:rPr>
              <a:t>émorandum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23280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40" y="1935921"/>
            <a:ext cx="11732653" cy="47095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800" b="1" i="1" u="sng" dirty="0" smtClean="0"/>
              <a:t>Article 1 : </a:t>
            </a:r>
          </a:p>
          <a:p>
            <a:pPr marL="0" indent="0">
              <a:buNone/>
            </a:pPr>
            <a:endParaRPr lang="fr-FR" b="1" i="1" u="sng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fr-FR" sz="5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L’Assemblée Générale Ordinaire (AGO) de l’ASTOCI se tiendra en Septembre et de préférence le premier weekend du mois de Septembre (Labor Day weekend) de chaque année.</a:t>
            </a:r>
            <a:endParaRPr lang="fr-FR" sz="5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89" y="1993051"/>
            <a:ext cx="11874321" cy="46910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600" b="1" i="1" u="sng" dirty="0" smtClean="0"/>
              <a:t>Article 2 : </a:t>
            </a:r>
          </a:p>
          <a:p>
            <a:endParaRPr lang="fr-FR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Cette disposition de l`article 1 prend effet à partir de cette année 2016.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FR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Des lors, la prochaine Assemblée Générale Ordinaire se tiendra en Septembre 2016.</a:t>
            </a:r>
            <a:endParaRPr lang="fr-FR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49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2194560"/>
            <a:ext cx="11797047" cy="450245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800" b="1" i="1" u="sng" dirty="0" smtClean="0"/>
              <a:t>Article 3 : </a:t>
            </a:r>
          </a:p>
          <a:p>
            <a:pPr marL="0" indent="0">
              <a:buNone/>
            </a:pPr>
            <a:endParaRPr lang="fr-FR" b="1" i="1" u="sng" dirty="0" smtClean="0"/>
          </a:p>
          <a:p>
            <a:pPr marL="0" indent="0">
              <a:buNone/>
            </a:pPr>
            <a:r>
              <a:rPr lang="fr-FR" sz="57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Durant l’AGO de Septembre 2016, un nouveau bureau exécutif sera élu conformément aux dispositions des textes en vigueur pour un mandat de deux(02) ans renouvelable</a:t>
            </a:r>
            <a:r>
              <a:rPr lang="fr-FR" sz="57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302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935921"/>
            <a:ext cx="11887199" cy="482548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9600" b="1" i="1" u="sng" dirty="0" smtClean="0"/>
              <a:t>Article 4 :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17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 présent BE, avec le Secrétaire Général assumant l`intérim de la présidence, conduira les affaires courantes de l`association jusqu`à l`Assemblée Générale </a:t>
            </a:r>
            <a:r>
              <a:rPr lang="fr-FR" sz="176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fr-FR" sz="17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lective de Septembre 2016.</a:t>
            </a:r>
            <a:endParaRPr lang="fr-FR" sz="17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14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8000" dirty="0">
                <a:solidFill>
                  <a:prstClr val="white"/>
                </a:solidFill>
                <a:latin typeface="Brush Script MT" panose="03060802040406070304" pitchFamily="66" charset="0"/>
              </a:rPr>
              <a:t>Mémorandum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25" y="1935921"/>
            <a:ext cx="11861443" cy="469240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r-FR" sz="2400" b="1" dirty="0" smtClean="0">
                <a:cs typeface="Courier New" panose="02070309020205020404" pitchFamily="49" charset="0"/>
              </a:rPr>
              <a:t>Article 5</a:t>
            </a:r>
          </a:p>
          <a:p>
            <a:pPr marL="0" indent="0">
              <a:buNone/>
            </a:pPr>
            <a:r>
              <a:rPr lang="fr-FR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 </a:t>
            </a:r>
            <a:r>
              <a:rPr lang="fr-FR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mandat du présent Bureau Exécutif prendra fin en Septembre 2016 lors de l`Assemblée Générale élective et un nouveau bureau sera élu le même jour pour un mandat de </a:t>
            </a:r>
            <a:r>
              <a:rPr lang="fr-FR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deux renouvelable. </a:t>
            </a:r>
            <a:endParaRPr lang="fr-FR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40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3" y="1690688"/>
            <a:ext cx="11719774" cy="500632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3100" b="1" i="1" u="sng" dirty="0" smtClean="0"/>
              <a:t>Article 5 : </a:t>
            </a:r>
          </a:p>
          <a:p>
            <a:pPr marL="0" indent="0">
              <a:buNone/>
            </a:pPr>
            <a:endParaRPr lang="fr-FR" sz="7300" dirty="0"/>
          </a:p>
          <a:p>
            <a:pPr marL="0" indent="0">
              <a:buNone/>
            </a:pPr>
            <a:r>
              <a:rPr lang="fr-FR" sz="8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 BE actuel se chargera d’ouvrir les consultations pour la mise sur pied d’une commission devant travailler à l’harmonisation des textes et à la révision des objectifs et plan d`action de l’association.</a:t>
            </a:r>
            <a:endParaRPr lang="fr-FR" sz="8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4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89" y="1803042"/>
            <a:ext cx="11925836" cy="47523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800" b="1" i="1" u="sng" dirty="0" smtClean="0"/>
              <a:t>Article 6 :</a:t>
            </a:r>
          </a:p>
          <a:p>
            <a:pPr marL="0" indent="0">
              <a:buNone/>
            </a:pPr>
            <a:endParaRPr lang="fr-FR" b="1" i="1" u="sng" dirty="0" smtClean="0"/>
          </a:p>
          <a:p>
            <a:pPr marL="0" indent="0">
              <a:buNone/>
            </a:pPr>
            <a:r>
              <a:rPr lang="fr-FR" sz="5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Les textes révisés et harmonisés doivent être soumis à discussion et à adoption lors de la plénière de l’AGO de Septembre 2016 avant l’élection du nouveau BE.</a:t>
            </a:r>
            <a:endParaRPr lang="fr-FR" sz="5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6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10" y="1764407"/>
            <a:ext cx="11964473" cy="49197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800" b="1" i="1" u="sng" dirty="0" smtClean="0"/>
              <a:t>Article 7 :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L’Assemblée Générale invite les membres à contribuer activement à la dynamique de la Solidarité et de la Fraternité dans la communauté Togolaise de Greater Cincinnati et environs.</a:t>
            </a:r>
            <a:endParaRPr lang="fr-FR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5107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Fait à Cincinnati, le 16 Avril 2016</a:t>
            </a:r>
          </a:p>
          <a:p>
            <a:pPr marL="0" indent="0" algn="ctr">
              <a:buNone/>
            </a:pPr>
            <a:r>
              <a:rPr lang="fr-FR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L’Assemblée Générale Ordinaire</a:t>
            </a:r>
            <a:endParaRPr lang="fr-FR" sz="3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2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82" y="2096063"/>
            <a:ext cx="11784169" cy="4549435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6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Considérant les dispositions des Statuts portant création de  l’ASTOCI, </a:t>
            </a:r>
          </a:p>
          <a:p>
            <a:pPr marL="0" indent="0">
              <a:buNone/>
            </a:pPr>
            <a:r>
              <a:rPr lang="fr-FR" sz="6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réf./Statuts/art.01/ du 5 Septembre 2004,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4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0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04" y="2096063"/>
            <a:ext cx="11822806" cy="461382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5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Considérant Que la mission et la vision ayant motivé la création de l’association en 2004 ont évolué avec le temps et les événements,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182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24" y="2096064"/>
            <a:ext cx="11861443" cy="460095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5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Considérant Que l’ASTOCI, en tant qu’Association de Fraternité et de Solidarité a vu le nombre de ses membres croitre de façon substantielle,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37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691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09" y="2083184"/>
            <a:ext cx="11964473" cy="463958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5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Considérant la frustration et le déphasage notoire des membres vis-à-vis de certains objectifs et plan d`action de Astoci,</a:t>
            </a:r>
          </a:p>
          <a:p>
            <a:pPr>
              <a:lnSpc>
                <a:spcPct val="100000"/>
              </a:lnSpc>
            </a:pP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286551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  <a:cs typeface="Courier New" panose="02070309020205020404" pitchFamily="49" charset="0"/>
              </a:rPr>
              <a:t>Mémorandum</a:t>
            </a:r>
            <a:endParaRPr lang="fr-FR" sz="8000" dirty="0">
              <a:latin typeface="Brush Script MT" panose="03060802040406070304" pitchFamily="66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2096064"/>
            <a:ext cx="11900078" cy="46267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4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Considérant les difficultés rencontrées dans l`application de certaines dispositions de nos textes soient trop autoritaires ou soient très contradictoires, </a:t>
            </a:r>
            <a:endParaRPr lang="fr-FR" sz="4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8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2096064"/>
            <a:ext cx="11925836" cy="453655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Vu la nécessité exprimée par les membres de voir la date de la tenue des AG ordinaires s’harmoniser sur celle de l’Assemblée Générale Constitutive de Septembre 2004,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786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" y="1841679"/>
            <a:ext cx="11938716" cy="490685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Vu la situation d’incertitude qui a failli prévaloir à la suite de la démission du Président du BE élu a l’AG d’Avril 2015, étant donné que les textes en l’état actuel ne sont pas explicites quand à la procédure à suivre pour faire face à une telle situation,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03605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 smtClean="0">
                <a:latin typeface="Brush Script MT" panose="03060802040406070304" pitchFamily="66" charset="0"/>
              </a:rPr>
              <a:t>Mémorandum</a:t>
            </a:r>
            <a:endParaRPr lang="fr-FR" sz="8000" dirty="0">
              <a:latin typeface="Brush Script MT" panose="030608020404060703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17" y="1935921"/>
            <a:ext cx="11938715" cy="479973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8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Vu la nécessité d’harmoniser les Règlements Intérieurs modifiés en Aout 2014 avec les dispositions des Statuts,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8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Et sur proposition du Bureau Exécutif (BE), décide: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274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1243</TotalTime>
  <Words>511</Words>
  <Application>Microsoft Office PowerPoint</Application>
  <PresentationFormat>Widescreen</PresentationFormat>
  <Paragraphs>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Bookman Old Style</vt:lpstr>
      <vt:lpstr>Brush Script MT</vt:lpstr>
      <vt:lpstr>Constantia</vt:lpstr>
      <vt:lpstr>Courier New</vt:lpstr>
      <vt:lpstr>Rockwell</vt:lpstr>
      <vt:lpstr>Wingdings</vt:lpstr>
      <vt:lpstr>Damask</vt:lpstr>
      <vt:lpstr>ASSOCIATION DES TOGOLAIS DE CINCINNATI ASTOCI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  <vt:lpstr>Mémorandum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DES TOGOLAIS DE CINCINNATI ASTOCI</dc:title>
  <dc:creator>vich sani</dc:creator>
  <cp:lastModifiedBy>vich sani</cp:lastModifiedBy>
  <cp:revision>69</cp:revision>
  <dcterms:created xsi:type="dcterms:W3CDTF">2016-03-21T15:27:06Z</dcterms:created>
  <dcterms:modified xsi:type="dcterms:W3CDTF">2016-04-14T15:20:06Z</dcterms:modified>
</cp:coreProperties>
</file>