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54"/>
  </p:notesMasterIdLst>
  <p:sldIdLst>
    <p:sldId id="256" r:id="rId2"/>
    <p:sldId id="257" r:id="rId3"/>
    <p:sldId id="29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65" r:id="rId12"/>
    <p:sldId id="266" r:id="rId13"/>
    <p:sldId id="267" r:id="rId14"/>
    <p:sldId id="268" r:id="rId15"/>
    <p:sldId id="269" r:id="rId16"/>
    <p:sldId id="293" r:id="rId17"/>
    <p:sldId id="270" r:id="rId18"/>
    <p:sldId id="271" r:id="rId19"/>
    <p:sldId id="272" r:id="rId20"/>
    <p:sldId id="274" r:id="rId21"/>
    <p:sldId id="275" r:id="rId22"/>
    <p:sldId id="276" r:id="rId23"/>
    <p:sldId id="277" r:id="rId24"/>
    <p:sldId id="310" r:id="rId25"/>
    <p:sldId id="278" r:id="rId26"/>
    <p:sldId id="311" r:id="rId27"/>
    <p:sldId id="299" r:id="rId28"/>
    <p:sldId id="279" r:id="rId29"/>
    <p:sldId id="280" r:id="rId30"/>
    <p:sldId id="281" r:id="rId31"/>
    <p:sldId id="300" r:id="rId32"/>
    <p:sldId id="283" r:id="rId33"/>
    <p:sldId id="307" r:id="rId34"/>
    <p:sldId id="284" r:id="rId35"/>
    <p:sldId id="294" r:id="rId36"/>
    <p:sldId id="302" r:id="rId37"/>
    <p:sldId id="286" r:id="rId38"/>
    <p:sldId id="287" r:id="rId39"/>
    <p:sldId id="288" r:id="rId40"/>
    <p:sldId id="289" r:id="rId41"/>
    <p:sldId id="304" r:id="rId42"/>
    <p:sldId id="290" r:id="rId43"/>
    <p:sldId id="295" r:id="rId44"/>
    <p:sldId id="309" r:id="rId45"/>
    <p:sldId id="305" r:id="rId46"/>
    <p:sldId id="303" r:id="rId47"/>
    <p:sldId id="306" r:id="rId48"/>
    <p:sldId id="291" r:id="rId49"/>
    <p:sldId id="296" r:id="rId50"/>
    <p:sldId id="301" r:id="rId51"/>
    <p:sldId id="308" r:id="rId52"/>
    <p:sldId id="292" r:id="rId5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ch sani" initials="vs" lastIdx="1" clrIdx="0">
    <p:extLst>
      <p:ext uri="{19B8F6BF-5375-455C-9EA6-DF929625EA0E}">
        <p15:presenceInfo xmlns:p15="http://schemas.microsoft.com/office/powerpoint/2012/main" userId="ff02a8e8be6b8d5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57" autoAdjust="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7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753F8-2825-47E0-BE32-7377E3AA1525}" type="datetimeFigureOut">
              <a:rPr lang="fr-FR" smtClean="0"/>
              <a:t>12/04/2016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64ECB8-3248-4E64-97E0-D237FAD0D6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0645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ECB8-3248-4E64-97E0-D237FAD0D6AD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0948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ECB8-3248-4E64-97E0-D237FAD0D6AD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4215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Secrétaire, via le bureau, convoque l’Assemblée Générale (Art 29 RI)</a:t>
            </a:r>
          </a:p>
          <a:p>
            <a:r>
              <a:rPr lang="fr-FR" dirty="0" smtClean="0"/>
              <a:t>Le Président convoque toutes les réunions et Assemblée Générale (Art 15 Statut, )</a:t>
            </a:r>
          </a:p>
          <a:p>
            <a:r>
              <a:rPr lang="fr-FR" dirty="0" smtClean="0"/>
              <a:t>Le TG fait tout décaissement sur ordre formel du Président (art 18, statuts et art 43, RI)</a:t>
            </a:r>
          </a:p>
          <a:p>
            <a:r>
              <a:rPr lang="fr-FR" dirty="0" smtClean="0"/>
              <a:t>Le TG est responsable au même titre que le Pt de la régularité de toute transaction financière (art 43, RI</a:t>
            </a:r>
          </a:p>
          <a:p>
            <a:r>
              <a:rPr lang="fr-FR" dirty="0" smtClean="0"/>
              <a:t>Le Pt est l`ordonnateur des dépenses (Art.15, statuts)</a:t>
            </a:r>
          </a:p>
          <a:p>
            <a:r>
              <a:rPr lang="fr-FR" dirty="0" smtClean="0"/>
              <a:t>Le TG décaisse sur ordre du président. (Art. 18, RI)</a:t>
            </a:r>
          </a:p>
          <a:p>
            <a:r>
              <a:rPr lang="fr-FR" dirty="0" smtClean="0"/>
              <a:t>Le Pt a le pouvoir de suppléer tous les membres du BE (Art 38, RI)</a:t>
            </a:r>
          </a:p>
          <a:p>
            <a:r>
              <a:rPr lang="fr-FR" dirty="0" smtClean="0"/>
              <a:t>Le Pt. procède au besoin à la redistribution des tâches au sein du BE (Art. 38, RI)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ECB8-3248-4E64-97E0-D237FAD0D6AD}" type="slidenum">
              <a:rPr lang="fr-FR" smtClean="0"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809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D- </a:t>
            </a:r>
            <a:r>
              <a:rPr lang="fr-FR" dirty="0" err="1" smtClean="0"/>
              <a:t>siege</a:t>
            </a:r>
            <a:r>
              <a:rPr lang="fr-FR" dirty="0" smtClean="0"/>
              <a:t>, </a:t>
            </a:r>
            <a:r>
              <a:rPr lang="fr-FR" dirty="0" err="1" smtClean="0"/>
              <a:t>materille</a:t>
            </a:r>
            <a:r>
              <a:rPr lang="fr-FR" dirty="0" smtClean="0"/>
              <a:t> de musiques</a:t>
            </a:r>
            <a:r>
              <a:rPr lang="fr-FR" baseline="0" dirty="0" smtClean="0"/>
              <a:t> et de </a:t>
            </a:r>
            <a:r>
              <a:rPr lang="fr-FR" baseline="0" dirty="0" err="1" smtClean="0"/>
              <a:t>decoration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materiel</a:t>
            </a:r>
            <a:r>
              <a:rPr lang="fr-FR" baseline="0" dirty="0" smtClean="0"/>
              <a:t> administratif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ECB8-3248-4E64-97E0-D237FAD0D6AD}" type="slidenum">
              <a:rPr lang="fr-FR" smtClean="0"/>
              <a:t>33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55261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ECB8-3248-4E64-97E0-D237FAD0D6AD}" type="slidenum">
              <a:rPr lang="fr-FR" smtClean="0"/>
              <a:t>34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72659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ECB8-3248-4E64-97E0-D237FAD0D6AD}" type="slidenum">
              <a:rPr lang="fr-FR" smtClean="0"/>
              <a:t>42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37215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Ovation</a:t>
            </a:r>
            <a:r>
              <a:rPr lang="fr-FR" baseline="0" dirty="0" smtClean="0"/>
              <a:t> pour Claude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ECB8-3248-4E64-97E0-D237FAD0D6AD}" type="slidenum">
              <a:rPr lang="fr-FR" smtClean="0"/>
              <a:t>50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62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524-90F8-436A-9D37-003D0DB1078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B01CB-96E2-4DC6-9112-44108D88B82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4580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524-90F8-436A-9D37-003D0DB1078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B01CB-96E2-4DC6-9112-44108D88B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075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14781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524-90F8-436A-9D37-003D0DB1078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B01CB-96E2-4DC6-9112-44108D88B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45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524-90F8-436A-9D37-003D0DB1078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B01CB-96E2-4DC6-9112-44108D88B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408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524-90F8-436A-9D37-003D0DB1078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B01CB-96E2-4DC6-9112-44108D88B82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918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6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8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524-90F8-436A-9D37-003D0DB1078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B01CB-96E2-4DC6-9112-44108D88B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951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6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524-90F8-436A-9D37-003D0DB1078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B01CB-96E2-4DC6-9112-44108D88B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000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524-90F8-436A-9D37-003D0DB1078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B01CB-96E2-4DC6-9112-44108D88B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18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524-90F8-436A-9D37-003D0DB1078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B01CB-96E2-4DC6-9112-44108D88B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518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4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8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5" y="6459788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FF623524-90F8-436A-9D37-003D0DB1078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8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9B01CB-96E2-4DC6-9112-44108D88B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90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524-90F8-436A-9D37-003D0DB1078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B01CB-96E2-4DC6-9112-44108D88B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04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7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6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2" y="6459788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F623524-90F8-436A-9D37-003D0DB1078D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40" y="6459788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5" y="6459788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09B01CB-96E2-4DC6-9112-44108D88B82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0180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astocitogo@gmail.com" TargetMode="External"/><Relationship Id="rId2" Type="http://schemas.openxmlformats.org/officeDocument/2006/relationships/hyperlink" Target="mailto:astoci@astoci.or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45" y="0"/>
            <a:ext cx="9081655" cy="426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dirty="0" smtClean="0">
                <a:solidFill>
                  <a:srgbClr val="00B050"/>
                </a:solidFill>
                <a:latin typeface="Constantia" panose="02030602050306030303" pitchFamily="18" charset="0"/>
              </a:rPr>
              <a:t>ASSOCIATION DES TOGOLAIS </a:t>
            </a:r>
            <a:br>
              <a:rPr lang="en-US" sz="4900" b="1" dirty="0" smtClean="0">
                <a:solidFill>
                  <a:srgbClr val="00B050"/>
                </a:solidFill>
                <a:latin typeface="Constantia" panose="02030602050306030303" pitchFamily="18" charset="0"/>
              </a:rPr>
            </a:br>
            <a:r>
              <a:rPr lang="en-US" sz="4900" b="1" dirty="0" smtClean="0">
                <a:solidFill>
                  <a:srgbClr val="00B050"/>
                </a:solidFill>
                <a:latin typeface="Constantia" panose="02030602050306030303" pitchFamily="18" charset="0"/>
              </a:rPr>
              <a:t>DE CINCINNATI </a:t>
            </a:r>
            <a:br>
              <a:rPr lang="en-US" sz="4900" b="1" dirty="0" smtClean="0">
                <a:solidFill>
                  <a:srgbClr val="00B050"/>
                </a:solidFill>
                <a:latin typeface="Constantia" panose="02030602050306030303" pitchFamily="18" charset="0"/>
              </a:rPr>
            </a:br>
            <a:r>
              <a:rPr lang="en-US" sz="4900" b="1" dirty="0" smtClean="0">
                <a:solidFill>
                  <a:srgbClr val="00B050"/>
                </a:solidFill>
                <a:latin typeface="Constantia" panose="02030602050306030303" pitchFamily="18" charset="0"/>
              </a:rPr>
              <a:t>ASTOCI</a:t>
            </a:r>
            <a:r>
              <a:rPr lang="en-US" sz="5300" b="1" dirty="0" smtClean="0">
                <a:solidFill>
                  <a:srgbClr val="00B050"/>
                </a:solidFill>
                <a:latin typeface="Constantia" panose="02030602050306030303" pitchFamily="18" charset="0"/>
              </a:rPr>
              <a:t/>
            </a:r>
            <a:br>
              <a:rPr lang="en-US" sz="5300" b="1" dirty="0" smtClean="0">
                <a:solidFill>
                  <a:srgbClr val="00B050"/>
                </a:solidFill>
                <a:latin typeface="Constantia" panose="02030602050306030303" pitchFamily="18" charset="0"/>
              </a:rPr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4900" dirty="0" smtClean="0">
                <a:latin typeface="Lucida Handwriting" panose="03010101010101010101" pitchFamily="66" charset="0"/>
              </a:rPr>
              <a:t>RAPPORT D`ACTIVITES </a:t>
            </a:r>
            <a:r>
              <a:rPr lang="en-US" sz="4900" dirty="0">
                <a:latin typeface="Lucida Handwriting" panose="03010101010101010101" pitchFamily="66" charset="0"/>
              </a:rPr>
              <a:t/>
            </a:r>
            <a:br>
              <a:rPr lang="en-US" sz="4900" dirty="0">
                <a:latin typeface="Lucida Handwriting" panose="03010101010101010101" pitchFamily="66" charset="0"/>
              </a:rPr>
            </a:br>
            <a:r>
              <a:rPr lang="en-US" sz="4900" dirty="0">
                <a:latin typeface="Lucida Handwriting" panose="03010101010101010101" pitchFamily="66" charset="0"/>
              </a:rPr>
              <a:t>DE </a:t>
            </a:r>
            <a:r>
              <a:rPr lang="en-US" sz="4900" dirty="0" smtClean="0">
                <a:latin typeface="Lucida Handwriting" panose="03010101010101010101" pitchFamily="66" charset="0"/>
              </a:rPr>
              <a:t>MI-MANDAT</a:t>
            </a:r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2700" dirty="0" smtClean="0"/>
              <a:t>Cincinnati,16 Avril 2016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1447800" y="5486400"/>
            <a:ext cx="7620000" cy="685800"/>
          </a:xfrm>
        </p:spPr>
        <p:txBody>
          <a:bodyPr>
            <a:normAutofit fontScale="92500" lnSpcReduction="20000"/>
          </a:bodyPr>
          <a:lstStyle/>
          <a:p>
            <a:pPr algn="r">
              <a:lnSpc>
                <a:spcPct val="100000"/>
              </a:lnSpc>
            </a:pPr>
            <a:r>
              <a:rPr lang="en-US" sz="1800" cap="none" dirty="0" smtClean="0">
                <a:latin typeface="Comic Sans MS" panose="030F0702030302020204" pitchFamily="66" charset="0"/>
              </a:rPr>
              <a:t>Vich Sani, </a:t>
            </a:r>
            <a:r>
              <a:rPr lang="fr-FR" sz="1800" cap="none" dirty="0">
                <a:latin typeface="Comic Sans MS" panose="030F0702030302020204" pitchFamily="66" charset="0"/>
              </a:rPr>
              <a:t>S</a:t>
            </a:r>
            <a:r>
              <a:rPr lang="fr-FR" sz="1800" cap="none" dirty="0" smtClean="0">
                <a:latin typeface="Comic Sans MS" panose="030F0702030302020204" pitchFamily="66" charset="0"/>
              </a:rPr>
              <a:t>ecrétaire</a:t>
            </a:r>
            <a:r>
              <a:rPr lang="en-US" sz="1800" cap="none" dirty="0" smtClean="0">
                <a:latin typeface="Comic Sans MS" panose="030F0702030302020204" pitchFamily="66" charset="0"/>
              </a:rPr>
              <a:t> G</a:t>
            </a:r>
            <a:r>
              <a:rPr lang="fr-FR" sz="1800" cap="none" dirty="0" smtClean="0">
                <a:latin typeface="Comic Sans MS" panose="030F0702030302020204" pitchFamily="66" charset="0"/>
              </a:rPr>
              <a:t>é</a:t>
            </a:r>
            <a:r>
              <a:rPr lang="en-US" sz="1800" cap="none" dirty="0" smtClean="0">
                <a:latin typeface="Comic Sans MS" panose="030F0702030302020204" pitchFamily="66" charset="0"/>
              </a:rPr>
              <a:t>n</a:t>
            </a:r>
            <a:r>
              <a:rPr lang="fr-FR" sz="1800" cap="none" dirty="0" smtClean="0">
                <a:latin typeface="Comic Sans MS" panose="030F0702030302020204" pitchFamily="66" charset="0"/>
              </a:rPr>
              <a:t>é</a:t>
            </a:r>
            <a:r>
              <a:rPr lang="en-US" sz="1800" cap="none" dirty="0" smtClean="0">
                <a:latin typeface="Comic Sans MS" panose="030F0702030302020204" pitchFamily="66" charset="0"/>
              </a:rPr>
              <a:t>ral</a:t>
            </a:r>
          </a:p>
          <a:p>
            <a:pPr algn="r">
              <a:lnSpc>
                <a:spcPct val="100000"/>
              </a:lnSpc>
            </a:pPr>
            <a:r>
              <a:rPr lang="en-US" sz="1800" cap="none" dirty="0">
                <a:latin typeface="Comic Sans MS" panose="030F0702030302020204" pitchFamily="66" charset="0"/>
              </a:rPr>
              <a:t>G</a:t>
            </a:r>
            <a:r>
              <a:rPr lang="en-US" sz="1800" cap="none" dirty="0" smtClean="0">
                <a:latin typeface="Comic Sans MS" panose="030F0702030302020204" pitchFamily="66" charset="0"/>
              </a:rPr>
              <a:t>loria </a:t>
            </a:r>
            <a:r>
              <a:rPr lang="en-US" sz="1800" cap="none" dirty="0">
                <a:latin typeface="Comic Sans MS" panose="030F0702030302020204" pitchFamily="66" charset="0"/>
              </a:rPr>
              <a:t>A</a:t>
            </a:r>
            <a:r>
              <a:rPr lang="en-US" sz="1800" cap="none" dirty="0" smtClean="0">
                <a:latin typeface="Comic Sans MS" panose="030F0702030302020204" pitchFamily="66" charset="0"/>
              </a:rPr>
              <a:t>yassou, </a:t>
            </a:r>
            <a:r>
              <a:rPr lang="fr-FR" sz="1800" cap="none" dirty="0">
                <a:latin typeface="Comic Sans MS" panose="030F0702030302020204" pitchFamily="66" charset="0"/>
              </a:rPr>
              <a:t>Secrétaire</a:t>
            </a:r>
            <a:r>
              <a:rPr lang="en-US" sz="1800" cap="none" dirty="0">
                <a:latin typeface="Comic Sans MS" panose="030F0702030302020204" pitchFamily="66" charset="0"/>
              </a:rPr>
              <a:t> </a:t>
            </a:r>
            <a:r>
              <a:rPr lang="en-US" sz="1800" cap="none" dirty="0" smtClean="0">
                <a:latin typeface="Comic Sans MS" panose="030F0702030302020204" pitchFamily="66" charset="0"/>
              </a:rPr>
              <a:t>Générale Adjointe</a:t>
            </a:r>
            <a:endParaRPr lang="en-US" sz="1800" cap="none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475481"/>
            <a:ext cx="1069571" cy="10004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1480975"/>
            <a:ext cx="1069571" cy="1000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82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7239000" cy="1295400"/>
          </a:xfrm>
        </p:spPr>
        <p:txBody>
          <a:bodyPr>
            <a:noAutofit/>
          </a:bodyPr>
          <a:lstStyle/>
          <a:p>
            <a:r>
              <a:rPr lang="en-US" dirty="0" smtClean="0"/>
              <a:t>LISTE </a:t>
            </a:r>
            <a:br>
              <a:rPr lang="en-US" dirty="0" smtClean="0"/>
            </a:br>
            <a:r>
              <a:rPr lang="en-US" dirty="0" smtClean="0"/>
              <a:t>DES MEMBRES ACTIFS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52600"/>
            <a:ext cx="9067800" cy="44958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800" b="1" dirty="0" smtClean="0"/>
              <a:t>Membres actifs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800" dirty="0"/>
              <a:t>N</a:t>
            </a:r>
            <a:r>
              <a:rPr lang="fr-FR" sz="2800" dirty="0" smtClean="0"/>
              <a:t>ombre record de cent membres a été atteints sur </a:t>
            </a:r>
            <a:r>
              <a:rPr lang="fr-FR" sz="2800" dirty="0"/>
              <a:t>notre liste de membres </a:t>
            </a:r>
            <a:r>
              <a:rPr lang="fr-FR" sz="2800" dirty="0" smtClean="0"/>
              <a:t>actifs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fr-FR" sz="2000" dirty="0" smtClean="0"/>
              <a:t>Le statut de membre actif de certain individus  reste toutefois plus ou moins ambiguë </a:t>
            </a:r>
            <a:endParaRPr lang="fr-FR" sz="3200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sz="2800" dirty="0" smtClean="0"/>
              <a:t>Dix membres </a:t>
            </a:r>
            <a:r>
              <a:rPr lang="fr-FR" sz="2800" dirty="0"/>
              <a:t>ont nouvellement fait leur </a:t>
            </a:r>
            <a:r>
              <a:rPr lang="fr-FR" sz="2800" dirty="0" smtClean="0"/>
              <a:t>adhésion à l`Astoci </a:t>
            </a:r>
            <a:r>
              <a:rPr lang="fr-FR" sz="2800" dirty="0"/>
              <a:t>depuis la dernière assemblée </a:t>
            </a:r>
            <a:r>
              <a:rPr lang="fr-FR" sz="2800" dirty="0" smtClean="0"/>
              <a:t>générale</a:t>
            </a:r>
          </a:p>
          <a:p>
            <a:pPr>
              <a:buFont typeface="Wingdings" panose="05000000000000000000" pitchFamily="2" charset="2"/>
              <a:buChar char="ü"/>
            </a:pPr>
            <a:endParaRPr lang="fr-FR" sz="2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fr-FR" sz="2800" dirty="0" smtClean="0"/>
              <a:t>Beaucoup de Togolais vivant </a:t>
            </a:r>
            <a:r>
              <a:rPr lang="fr-FR" sz="2800" dirty="0"/>
              <a:t>à </a:t>
            </a:r>
            <a:r>
              <a:rPr lang="fr-FR" sz="2800" dirty="0" smtClean="0"/>
              <a:t>Cincinnati et ses environs sont toujours restés non membres d`Astoci </a:t>
            </a:r>
            <a:endParaRPr lang="fr-FR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91400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"/>
            <a:ext cx="8061960" cy="1371600"/>
          </a:xfrm>
        </p:spPr>
        <p:txBody>
          <a:bodyPr>
            <a:normAutofit/>
          </a:bodyPr>
          <a:lstStyle/>
          <a:p>
            <a:r>
              <a:rPr lang="fr-FR" dirty="0" smtClean="0"/>
              <a:t>FÊTE DES ENFANTS </a:t>
            </a:r>
            <a:br>
              <a:rPr lang="fr-FR" dirty="0" smtClean="0"/>
            </a:br>
            <a:r>
              <a:rPr lang="fr-FR" dirty="0" smtClean="0"/>
              <a:t>25 DÉC 2015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37363"/>
            <a:ext cx="8915400" cy="45110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200" dirty="0" smtClean="0"/>
              <a:t>Lieu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 smtClean="0"/>
              <a:t>Church by the Wood a été encore retenu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3200" dirty="0" smtClean="0"/>
              <a:t>Objectifs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 smtClean="0"/>
              <a:t>Participation de plus d`une centaine de nos enfants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 smtClean="0"/>
              <a:t>Création de moments inoubliable pour nos enfants</a:t>
            </a:r>
            <a:endParaRPr lang="fr-FR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sz="3200" dirty="0" smtClean="0"/>
              <a:t>Budget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 smtClean="0"/>
              <a:t>Une </a:t>
            </a:r>
            <a:r>
              <a:rPr lang="fr-FR" sz="2400" dirty="0"/>
              <a:t>participation financière a été sollicitée </a:t>
            </a:r>
            <a:r>
              <a:rPr lang="fr-FR" sz="2400" dirty="0" smtClean="0"/>
              <a:t>des membres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400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2400" dirty="0" smtClean="0"/>
              <a:t> </a:t>
            </a:r>
            <a:r>
              <a:rPr lang="fr-FR" sz="1800" dirty="0" smtClean="0"/>
              <a:t>La trésorerie reviendra sur les détails de cette cotisation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400" dirty="0"/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7264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"/>
            <a:ext cx="8214360" cy="1371599"/>
          </a:xfrm>
        </p:spPr>
        <p:txBody>
          <a:bodyPr>
            <a:noAutofit/>
          </a:bodyPr>
          <a:lstStyle/>
          <a:p>
            <a:r>
              <a:rPr lang="fr-FR" dirty="0"/>
              <a:t>PROJET D`EMAIL ET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DE </a:t>
            </a:r>
            <a:r>
              <a:rPr lang="fr-FR" dirty="0"/>
              <a:t>TÉLÉPHONE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37365"/>
            <a:ext cx="9067800" cy="451103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000" dirty="0"/>
              <a:t>O</a:t>
            </a:r>
            <a:r>
              <a:rPr lang="fr-FR" sz="3000" dirty="0" smtClean="0"/>
              <a:t>bjectifs</a:t>
            </a:r>
            <a:endParaRPr lang="fr-FR" sz="30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2000" dirty="0"/>
              <a:t>D</a:t>
            </a:r>
            <a:r>
              <a:rPr lang="fr-FR" sz="2000" dirty="0" smtClean="0"/>
              <a:t>isposer d`un numéro standard  pour Astoci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2000" dirty="0" smtClean="0"/>
              <a:t>Disposer d`un complexe de boite email pour le bureau exécutif et </a:t>
            </a:r>
            <a:r>
              <a:rPr lang="fr-FR" sz="2000" dirty="0"/>
              <a:t>s</a:t>
            </a:r>
            <a:r>
              <a:rPr lang="fr-FR" sz="2000" dirty="0" smtClean="0"/>
              <a:t>es membres </a:t>
            </a:r>
            <a:endParaRPr lang="fr-FR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 smtClean="0"/>
              <a:t>Décision du Bureau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 smtClean="0"/>
              <a:t>Ce projet n`a pas reçu l`approbation du bureau pour son application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800" dirty="0" smtClean="0"/>
          </a:p>
          <a:p>
            <a:pPr lvl="4">
              <a:buFont typeface="Wingdings" panose="05000000000000000000" pitchFamily="2" charset="2"/>
              <a:buChar char="v"/>
            </a:pPr>
            <a:r>
              <a:rPr lang="fr-FR" sz="2000" dirty="0" smtClean="0"/>
              <a:t>Le cout financier et l`utilité de son mis en œuvre n`a jamais reçu l`unanimité des membres du BE</a:t>
            </a:r>
          </a:p>
          <a:p>
            <a:pPr lvl="4">
              <a:buFont typeface="Wingdings" panose="05000000000000000000" pitchFamily="2" charset="2"/>
              <a:buChar char="v"/>
            </a:pPr>
            <a:r>
              <a:rPr lang="fr-FR" sz="2000" dirty="0" smtClean="0"/>
              <a:t>Le projet et a été abandonné</a:t>
            </a:r>
            <a:r>
              <a:rPr lang="fr-FR" sz="2400" dirty="0" smtClean="0"/>
              <a:t> </a:t>
            </a:r>
            <a:r>
              <a:rPr lang="fr-FR" sz="2000" dirty="0" smtClean="0"/>
              <a:t>pour le moment</a:t>
            </a:r>
            <a:endParaRPr lang="fr-FR" sz="2000" dirty="0"/>
          </a:p>
          <a:p>
            <a:pPr lvl="1">
              <a:buFont typeface="Wingdings" panose="05000000000000000000" pitchFamily="2" charset="2"/>
              <a:buChar char="ü"/>
            </a:pPr>
            <a:endParaRPr lang="fr-FR" sz="20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4829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"/>
            <a:ext cx="8214360" cy="1371600"/>
          </a:xfrm>
        </p:spPr>
        <p:txBody>
          <a:bodyPr>
            <a:normAutofit/>
          </a:bodyPr>
          <a:lstStyle/>
          <a:p>
            <a:r>
              <a:rPr lang="fr-FR" dirty="0" smtClean="0"/>
              <a:t>WEB SITE </a:t>
            </a:r>
            <a:br>
              <a:rPr lang="fr-FR" dirty="0" smtClean="0"/>
            </a:br>
            <a:r>
              <a:rPr lang="fr-FR" dirty="0" smtClean="0"/>
              <a:t>ET FACEBOOK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57" y="1737363"/>
            <a:ext cx="9144000" cy="458723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800" dirty="0" smtClean="0"/>
              <a:t>Objectifs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000" dirty="0" smtClean="0"/>
              <a:t>Valoriser et permettre </a:t>
            </a:r>
            <a:r>
              <a:rPr lang="fr-FR" sz="2000" dirty="0"/>
              <a:t>une visibilité </a:t>
            </a:r>
            <a:r>
              <a:rPr lang="fr-FR" sz="2000" dirty="0" smtClean="0"/>
              <a:t>de la communauté sur le net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000" dirty="0" smtClean="0"/>
              <a:t>Servir de canal de communication entre le BE et les membres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 smtClean="0"/>
              <a:t>Décision du Bureau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000" dirty="0" smtClean="0"/>
              <a:t>Le </a:t>
            </a:r>
            <a:r>
              <a:rPr lang="fr-FR" sz="2000" dirty="0"/>
              <a:t>bureau continue de croire que ce projet mérite d`être exécuté et pourra être mis en œuvre durant </a:t>
            </a:r>
            <a:r>
              <a:rPr lang="fr-FR" sz="2000" dirty="0" smtClean="0"/>
              <a:t>le reste de son mandat</a:t>
            </a:r>
            <a:endParaRPr lang="fr-FR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 smtClean="0"/>
              <a:t>Exécution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000" dirty="0" smtClean="0"/>
              <a:t>Le </a:t>
            </a:r>
            <a:r>
              <a:rPr lang="fr-FR" sz="2000" dirty="0"/>
              <a:t>web site est toujours dans sa phase d`adoption </a:t>
            </a:r>
            <a:endParaRPr lang="fr-FR" sz="28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000" dirty="0"/>
              <a:t>S</a:t>
            </a:r>
            <a:r>
              <a:rPr lang="fr-FR" sz="2000" dirty="0" smtClean="0"/>
              <a:t>on </a:t>
            </a:r>
            <a:r>
              <a:rPr lang="fr-FR" sz="2000" dirty="0"/>
              <a:t>coup de réalisation et de </a:t>
            </a:r>
            <a:r>
              <a:rPr lang="fr-FR" sz="2000" dirty="0" smtClean="0"/>
              <a:t>maintenance sont toujours en discussion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 smtClean="0"/>
              <a:t>La </a:t>
            </a:r>
            <a:r>
              <a:rPr lang="fr-FR" sz="2800" dirty="0"/>
              <a:t>P</a:t>
            </a:r>
            <a:r>
              <a:rPr lang="fr-FR" sz="2800" dirty="0" smtClean="0"/>
              <a:t>age </a:t>
            </a:r>
            <a:r>
              <a:rPr lang="fr-FR" sz="2800" dirty="0"/>
              <a:t>Facebook </a:t>
            </a:r>
            <a:endParaRPr lang="fr-FR" sz="28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dirty="0" smtClean="0"/>
              <a:t>Elle a </a:t>
            </a:r>
            <a:r>
              <a:rPr lang="fr-FR" dirty="0"/>
              <a:t>été </a:t>
            </a:r>
            <a:r>
              <a:rPr lang="fr-FR" dirty="0" smtClean="0"/>
              <a:t>créée </a:t>
            </a:r>
            <a:r>
              <a:rPr lang="fr-FR" dirty="0"/>
              <a:t>depuis 2011 mais n`a </a:t>
            </a:r>
            <a:r>
              <a:rPr lang="fr-FR" dirty="0" smtClean="0"/>
              <a:t>pas reçu </a:t>
            </a:r>
            <a:r>
              <a:rPr lang="fr-FR" dirty="0"/>
              <a:t>une maintenance </a:t>
            </a:r>
            <a:r>
              <a:rPr lang="fr-FR" dirty="0" smtClean="0"/>
              <a:t>adéquate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0178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5638800" cy="13716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5300" dirty="0" smtClean="0"/>
              <a:t>FÊTE DE VOEUX</a:t>
            </a:r>
            <a:br>
              <a:rPr lang="fr-FR" sz="5300" dirty="0" smtClean="0"/>
            </a:br>
            <a:r>
              <a:rPr lang="fr-FR" sz="5300" dirty="0" smtClean="0"/>
              <a:t>23 JANVIER 2016</a:t>
            </a:r>
            <a:endParaRPr lang="en-US" sz="5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37361"/>
            <a:ext cx="9067800" cy="458724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4000" dirty="0" smtClean="0"/>
              <a:t>Objectifs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900" dirty="0"/>
              <a:t>O</a:t>
            </a:r>
            <a:r>
              <a:rPr lang="fr-FR" sz="2900" dirty="0" smtClean="0"/>
              <a:t>ccasion de rencontre, de réjouissance et de présentation de vœux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900" dirty="0" smtClean="0"/>
              <a:t>Renforcement de nos liens </a:t>
            </a:r>
            <a:r>
              <a:rPr lang="fr-FR" sz="2900" dirty="0"/>
              <a:t>d’amitié, de fraternité et </a:t>
            </a:r>
            <a:r>
              <a:rPr lang="fr-FR" sz="2900" dirty="0" smtClean="0"/>
              <a:t>d’amour</a:t>
            </a:r>
            <a:endParaRPr lang="fr-FR" sz="3600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fr-FR" sz="36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sz="4000" dirty="0" smtClean="0"/>
              <a:t>Organisation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900" dirty="0" smtClean="0"/>
              <a:t>Une organisation dans </a:t>
            </a:r>
            <a:r>
              <a:rPr lang="fr-FR" sz="2900" dirty="0"/>
              <a:t>la </a:t>
            </a:r>
            <a:r>
              <a:rPr lang="fr-FR" sz="2900" dirty="0" smtClean="0"/>
              <a:t>précipitation a été notée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900" dirty="0"/>
              <a:t>Un manque de coordination </a:t>
            </a:r>
            <a:r>
              <a:rPr lang="fr-FR" sz="2900" dirty="0" smtClean="0"/>
              <a:t>et de concertation entre </a:t>
            </a:r>
            <a:r>
              <a:rPr lang="fr-FR" sz="2900" dirty="0"/>
              <a:t>les membres du comité d`organisation </a:t>
            </a:r>
            <a:endParaRPr lang="fr-FR" sz="2900" dirty="0" smtClean="0"/>
          </a:p>
          <a:p>
            <a:pPr marL="201168" lvl="1" indent="0">
              <a:buNone/>
            </a:pPr>
            <a:endParaRPr lang="fr-FR" sz="2900" dirty="0" smtClean="0"/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600" dirty="0" smtClean="0"/>
              <a:t>Une situation très désavantageuse pour </a:t>
            </a:r>
            <a:r>
              <a:rPr lang="fr-FR" sz="2600" dirty="0"/>
              <a:t>la réussite de cette fête</a:t>
            </a:r>
            <a:endParaRPr lang="fr-FR" sz="2600" dirty="0" smtClean="0"/>
          </a:p>
          <a:p>
            <a:pPr lvl="1">
              <a:buFont typeface="Wingdings" panose="05000000000000000000" pitchFamily="2" charset="2"/>
              <a:buChar char="v"/>
            </a:pPr>
            <a:endParaRPr lang="fr-FR" sz="23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sz="4000" dirty="0" smtClean="0"/>
              <a:t>Budget </a:t>
            </a:r>
            <a:endParaRPr lang="fr-FR" sz="40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2900" dirty="0" smtClean="0"/>
              <a:t>Aucun budget d`organisation n`a été discuté ou à défaut  reçu l`approbation des membres du bureau</a:t>
            </a:r>
            <a:r>
              <a:rPr lang="fr-FR" sz="2400" dirty="0" smtClean="0"/>
              <a:t>. </a:t>
            </a:r>
          </a:p>
          <a:p>
            <a:pPr marL="0" indent="0">
              <a:buNone/>
            </a:pPr>
            <a:endParaRPr lang="fr-FR" sz="2400" dirty="0"/>
          </a:p>
          <a:p>
            <a:pPr lvl="1">
              <a:buFont typeface="Wingdings" panose="05000000000000000000" pitchFamily="2" charset="2"/>
              <a:buChar char="ü"/>
            </a:pPr>
            <a:endParaRPr lang="fr-FR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42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"/>
            <a:ext cx="8138160" cy="1295400"/>
          </a:xfrm>
        </p:spPr>
        <p:txBody>
          <a:bodyPr>
            <a:noAutofit/>
          </a:bodyPr>
          <a:lstStyle/>
          <a:p>
            <a:r>
              <a:rPr lang="en-US" dirty="0" smtClean="0"/>
              <a:t>ASSEMBLEE GENERALE </a:t>
            </a:r>
            <a:br>
              <a:rPr lang="en-US" dirty="0" smtClean="0"/>
            </a:br>
            <a:r>
              <a:rPr lang="en-US" dirty="0" smtClean="0"/>
              <a:t>16 AVRIL 2016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37363"/>
            <a:ext cx="9144000" cy="4511037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600" dirty="0" smtClean="0"/>
              <a:t>Situation Particulière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600" dirty="0" smtClean="0"/>
              <a:t>Cette AG est arrivée dans une situation de démission du Pt du BE 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2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3600" dirty="0" smtClean="0"/>
              <a:t>Ordre du Jour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600" dirty="0" smtClean="0"/>
              <a:t>Présentation de rapports de mi-mandat comme prévus par nos textes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600" dirty="0" smtClean="0"/>
              <a:t>Proposition de révision générale de nos  textes à  l`Assemblée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600" dirty="0" smtClean="0"/>
              <a:t>Décision sur la </a:t>
            </a:r>
            <a:r>
              <a:rPr lang="fr-FR" sz="2600" dirty="0"/>
              <a:t>continuité </a:t>
            </a:r>
            <a:r>
              <a:rPr lang="fr-FR" sz="2600" dirty="0" smtClean="0"/>
              <a:t>du BE après démission de son Président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6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sz="3600" dirty="0" smtClean="0"/>
              <a:t>Objectif de cette assemblée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600" dirty="0"/>
              <a:t>U</a:t>
            </a:r>
            <a:r>
              <a:rPr lang="fr-FR" sz="2600" dirty="0" smtClean="0"/>
              <a:t>ne très grande mobilisation des membres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600" dirty="0" smtClean="0"/>
              <a:t>Discussion franche et intégrale des membres sur les valeurs de l`Astoci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6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sz="3600" dirty="0" smtClean="0"/>
              <a:t>Lieu: </a:t>
            </a:r>
            <a:r>
              <a:rPr lang="fr-FR" sz="2600" dirty="0" smtClean="0"/>
              <a:t>Church by the Wood et la date du 16 Avril 2016 ont été retenus </a:t>
            </a:r>
          </a:p>
        </p:txBody>
      </p:sp>
    </p:spTree>
    <p:extLst>
      <p:ext uri="{BB962C8B-B14F-4D97-AF65-F5344CB8AC3E}">
        <p14:creationId xmlns:p14="http://schemas.microsoft.com/office/powerpoint/2010/main" val="390656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"/>
            <a:ext cx="8214360" cy="12954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ACTIVITÉS </a:t>
            </a:r>
            <a:br>
              <a:rPr lang="fr-FR" dirty="0" smtClean="0"/>
            </a:br>
            <a:r>
              <a:rPr lang="fr-FR" dirty="0" smtClean="0"/>
              <a:t>ORGANISÉES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686799" cy="4419600"/>
          </a:xfrm>
        </p:spPr>
        <p:txBody>
          <a:bodyPr>
            <a:normAutofit fontScale="4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fr-FR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sz="7000" dirty="0" smtClean="0"/>
              <a:t>Retrouvailles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5000" dirty="0" smtClean="0"/>
              <a:t>Organisation de trois évènements de retrouvaille des membres</a:t>
            </a:r>
          </a:p>
          <a:p>
            <a:pPr marL="0" indent="0">
              <a:buNone/>
            </a:pPr>
            <a:endParaRPr lang="fr-FR" sz="5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sz="7000" dirty="0" smtClean="0"/>
              <a:t>Assistance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5000" dirty="0" smtClean="0"/>
              <a:t>Exécution de quatre activités d`assistance aux membres actifs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51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sz="7000" dirty="0" smtClean="0"/>
              <a:t>Echange Fraternel/Partenariat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5000" dirty="0" smtClean="0"/>
              <a:t>Participation à   quatre activités d`échange fraternel et de partenariat avec d`autres communautés sœurs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sz="7000" dirty="0" smtClean="0"/>
              <a:t>Autres</a:t>
            </a:r>
          </a:p>
          <a:p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51976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1" y="1"/>
            <a:ext cx="8991598" cy="1295399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ECHANGE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 DOCUMENTS COMPTABLES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845734"/>
            <a:ext cx="8991599" cy="440266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800" b="1" dirty="0"/>
              <a:t>16 Mai 2015 </a:t>
            </a:r>
            <a:r>
              <a:rPr lang="fr-FR" sz="3600" dirty="0"/>
              <a:t>: </a:t>
            </a:r>
            <a:endParaRPr lang="fr-FR" sz="3600" dirty="0" smtClean="0"/>
          </a:p>
          <a:p>
            <a:pPr marL="0" indent="0">
              <a:buNone/>
            </a:pPr>
            <a:r>
              <a:rPr lang="fr-FR" sz="3200" dirty="0" smtClean="0"/>
              <a:t>Echange </a:t>
            </a:r>
            <a:r>
              <a:rPr lang="fr-FR" sz="3200" dirty="0"/>
              <a:t>de signatures et de documents comptables à la banque</a:t>
            </a:r>
            <a:r>
              <a:rPr lang="fr-FR" sz="2800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2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800" dirty="0"/>
              <a:t>Les signatures de la </a:t>
            </a:r>
            <a:r>
              <a:rPr lang="fr-FR" sz="2800" dirty="0" smtClean="0"/>
              <a:t>Trésorière </a:t>
            </a:r>
            <a:r>
              <a:rPr lang="fr-FR" sz="2800" dirty="0"/>
              <a:t>G</a:t>
            </a:r>
            <a:r>
              <a:rPr lang="fr-FR" sz="2800" dirty="0" smtClean="0"/>
              <a:t>énérale </a:t>
            </a:r>
            <a:r>
              <a:rPr lang="fr-FR" sz="2800" dirty="0"/>
              <a:t>et du Président du bureau sortant </a:t>
            </a:r>
            <a:r>
              <a:rPr lang="fr-FR" sz="2800" dirty="0" smtClean="0"/>
              <a:t>remplacées par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8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800" dirty="0" smtClean="0"/>
              <a:t>Les signatures </a:t>
            </a:r>
            <a:r>
              <a:rPr lang="fr-FR" sz="2800" dirty="0"/>
              <a:t>du </a:t>
            </a:r>
            <a:r>
              <a:rPr lang="fr-FR" sz="2800" dirty="0" smtClean="0"/>
              <a:t>Trésorier Générale, </a:t>
            </a:r>
            <a:r>
              <a:rPr lang="fr-FR" sz="2800" dirty="0"/>
              <a:t>du </a:t>
            </a:r>
            <a:r>
              <a:rPr lang="fr-FR" sz="2800" dirty="0" smtClean="0"/>
              <a:t>Secrétaire Générale </a:t>
            </a:r>
            <a:r>
              <a:rPr lang="fr-FR" sz="2800" dirty="0"/>
              <a:t>et du </a:t>
            </a:r>
            <a:r>
              <a:rPr lang="fr-FR" sz="2800" dirty="0" smtClean="0"/>
              <a:t>Président du nouveau Bureau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4330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696200" cy="1295400"/>
          </a:xfrm>
        </p:spPr>
        <p:txBody>
          <a:bodyPr>
            <a:noAutofit/>
          </a:bodyPr>
          <a:lstStyle/>
          <a:p>
            <a:r>
              <a:rPr lang="en-US" dirty="0" smtClean="0"/>
              <a:t>PASSATION </a:t>
            </a:r>
            <a:br>
              <a:rPr lang="en-US" dirty="0" smtClean="0"/>
            </a:br>
            <a:r>
              <a:rPr lang="en-US" dirty="0" smtClean="0"/>
              <a:t>DE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839203" cy="449580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200" b="1" dirty="0"/>
              <a:t>16 Mai 2015 </a:t>
            </a:r>
            <a:endParaRPr lang="fr-FR" sz="3200" b="1" dirty="0" smtClean="0"/>
          </a:p>
          <a:p>
            <a:pPr marL="0" indent="0">
              <a:buNone/>
            </a:pPr>
            <a:r>
              <a:rPr lang="fr-FR" sz="3300" dirty="0" smtClean="0"/>
              <a:t>Passation </a:t>
            </a:r>
            <a:r>
              <a:rPr lang="fr-FR" sz="3300" dirty="0"/>
              <a:t>de service et échange de </a:t>
            </a:r>
            <a:r>
              <a:rPr lang="fr-FR" sz="3300" dirty="0" smtClean="0"/>
              <a:t>documents</a:t>
            </a:r>
          </a:p>
          <a:p>
            <a:pPr marL="0" indent="0">
              <a:buNone/>
            </a:pPr>
            <a:endParaRPr lang="fr-FR" sz="2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3000" dirty="0"/>
              <a:t>Frank Wozufia et Léonie Koumi respectivement Président et Trésorière Générale du bureau sortant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3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3000" dirty="0"/>
              <a:t>Karl Lawson, Vich Sani, Latévi Lawson,  respectivement Président, SG et TGA du nouveau bureau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4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2600" dirty="0"/>
              <a:t>La cérémonie s`est déroulée au domicile du </a:t>
            </a:r>
            <a:r>
              <a:rPr lang="fr-FR" sz="2600" dirty="0" smtClean="0"/>
              <a:t>Pt </a:t>
            </a:r>
            <a:r>
              <a:rPr lang="fr-FR" sz="2600" dirty="0"/>
              <a:t>Frank Wozufia</a:t>
            </a:r>
          </a:p>
          <a:p>
            <a:pPr lvl="1"/>
            <a:endParaRPr lang="fr-FR" sz="19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18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458200" cy="1295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ASSISTANCE </a:t>
            </a:r>
            <a:br>
              <a:rPr lang="en-US" dirty="0" smtClean="0"/>
            </a:br>
            <a:r>
              <a:rPr lang="en-US" dirty="0" smtClean="0"/>
              <a:t>A HERVÉ KONGO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839200" cy="4495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800" b="1" dirty="0"/>
              <a:t>23 Juin 2015</a:t>
            </a:r>
            <a:r>
              <a:rPr lang="fr-FR" sz="2800" dirty="0"/>
              <a:t>: </a:t>
            </a:r>
            <a:endParaRPr lang="fr-FR" sz="2800" dirty="0" smtClean="0"/>
          </a:p>
          <a:p>
            <a:pPr marL="0" indent="0">
              <a:buNone/>
            </a:pPr>
            <a:r>
              <a:rPr lang="fr-FR" sz="3600" dirty="0" smtClean="0"/>
              <a:t>Décès </a:t>
            </a:r>
            <a:r>
              <a:rPr lang="fr-FR" sz="3600" dirty="0"/>
              <a:t>subite du père de Herve </a:t>
            </a:r>
            <a:r>
              <a:rPr lang="fr-FR" sz="3600" dirty="0" smtClean="0"/>
              <a:t>Kongo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3200" dirty="0" smtClean="0"/>
              <a:t>Soutiens </a:t>
            </a:r>
            <a:r>
              <a:rPr lang="fr-FR" sz="3200" dirty="0"/>
              <a:t>moral, physique et </a:t>
            </a:r>
            <a:r>
              <a:rPr lang="fr-FR" sz="3200" dirty="0" smtClean="0"/>
              <a:t>financier </a:t>
            </a:r>
            <a:endParaRPr lang="fr-FR" sz="3200" dirty="0"/>
          </a:p>
          <a:p>
            <a:pPr lvl="1">
              <a:buFont typeface="Wingdings" panose="05000000000000000000" pitchFamily="2" charset="2"/>
              <a:buChar char="Ø"/>
            </a:pPr>
            <a:endParaRPr lang="fr-FR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800" b="1" dirty="0"/>
              <a:t>24 Octobre 2015: </a:t>
            </a:r>
            <a:endParaRPr lang="fr-FR" sz="2800" b="1" dirty="0" smtClean="0"/>
          </a:p>
          <a:p>
            <a:pPr marL="0" indent="0">
              <a:buNone/>
            </a:pPr>
            <a:r>
              <a:rPr lang="fr-FR" sz="3200" dirty="0" smtClean="0"/>
              <a:t>Cérémonie </a:t>
            </a:r>
            <a:r>
              <a:rPr lang="fr-FR" sz="3200" dirty="0"/>
              <a:t>du 40eme jour pour le repos de l`âme du père de notre frère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70270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"/>
            <a:ext cx="8061960" cy="1371600"/>
          </a:xfrm>
        </p:spPr>
        <p:txBody>
          <a:bodyPr/>
          <a:lstStyle/>
          <a:p>
            <a:r>
              <a:rPr lang="en-US" dirty="0" smtClean="0"/>
              <a:t>ATTRIBUTIONS DU </a:t>
            </a:r>
            <a:br>
              <a:rPr lang="en-US" dirty="0" smtClean="0"/>
            </a:br>
            <a:r>
              <a:rPr lang="en-US" dirty="0" smtClean="0"/>
              <a:t>SECRETARIAT GENERAL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839203" cy="45720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400" b="1" dirty="0" smtClean="0"/>
              <a:t>18 Avril 2015</a:t>
            </a:r>
            <a:r>
              <a:rPr lang="fr-FR" sz="3200" dirty="0" smtClean="0"/>
              <a:t>: </a:t>
            </a:r>
            <a:r>
              <a:rPr lang="fr-FR" sz="2400" dirty="0" smtClean="0"/>
              <a:t>Election des membres du secrétariat et du BE pour un mandat de 2 ans par l` assemblée générale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24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800" dirty="0" smtClean="0"/>
              <a:t>Selon les attributions confiées par L`AG</a:t>
            </a:r>
          </a:p>
          <a:p>
            <a:pPr marL="784098" lvl="2" indent="-400050">
              <a:buFont typeface="+mj-lt"/>
              <a:buAutoNum type="romanLcPeriod"/>
            </a:pPr>
            <a:r>
              <a:rPr lang="fr-FR" sz="2000" dirty="0" smtClean="0"/>
              <a:t>Le SG est le </a:t>
            </a:r>
            <a:r>
              <a:rPr lang="fr-FR" sz="2000" dirty="0"/>
              <a:t>dépositaire des </a:t>
            </a:r>
            <a:r>
              <a:rPr lang="fr-FR" sz="2000" dirty="0" smtClean="0"/>
              <a:t>archives, s`occupe </a:t>
            </a:r>
            <a:r>
              <a:rPr lang="fr-FR" sz="2000" dirty="0"/>
              <a:t>de la </a:t>
            </a:r>
            <a:r>
              <a:rPr lang="fr-FR" sz="2000" dirty="0" smtClean="0"/>
              <a:t>correspondance et rédige les procès verbaux. </a:t>
            </a:r>
          </a:p>
          <a:p>
            <a:pPr marL="784098" lvl="2" indent="-400050">
              <a:buFont typeface="+mj-lt"/>
              <a:buAutoNum type="romanLcPeriod"/>
            </a:pPr>
            <a:r>
              <a:rPr lang="fr-FR" sz="2000" dirty="0" smtClean="0"/>
              <a:t>Il </a:t>
            </a:r>
            <a:r>
              <a:rPr lang="fr-FR" sz="2000" dirty="0"/>
              <a:t>gère un journal échéancier </a:t>
            </a:r>
            <a:r>
              <a:rPr lang="fr-FR" sz="2000" dirty="0" smtClean="0"/>
              <a:t>des activités et présente devant l`AG un rapport annuel et de fin de mandat</a:t>
            </a:r>
          </a:p>
          <a:p>
            <a:pPr marL="784098" lvl="2" indent="-400050">
              <a:buFont typeface="+mj-lt"/>
              <a:buAutoNum type="romanLcPeriod"/>
            </a:pPr>
            <a:endParaRPr lang="fr-FR" sz="2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3200" dirty="0" smtClean="0"/>
              <a:t> Ce document est donc rédigé  pour</a:t>
            </a:r>
          </a:p>
          <a:p>
            <a:pPr marL="784098" lvl="2" indent="-400050">
              <a:buFont typeface="+mj-lt"/>
              <a:buAutoNum type="romanLcPeriod"/>
            </a:pPr>
            <a:r>
              <a:rPr lang="fr-FR" sz="2000" dirty="0" smtClean="0"/>
              <a:t>Présenter les différentes activités du BE durant cette année  </a:t>
            </a:r>
          </a:p>
          <a:p>
            <a:pPr marL="784098" lvl="2" indent="-400050">
              <a:buFont typeface="+mj-lt"/>
              <a:buAutoNum type="romanLcPeriod"/>
            </a:pPr>
            <a:r>
              <a:rPr lang="fr-FR" sz="2000" dirty="0" smtClean="0"/>
              <a:t>Les difficultés rencontrées et Les recommandations.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44331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7315200" cy="1219200"/>
          </a:xfrm>
        </p:spPr>
        <p:txBody>
          <a:bodyPr>
            <a:noAutofit/>
          </a:bodyPr>
          <a:lstStyle/>
          <a:p>
            <a:r>
              <a:rPr lang="en-US" dirty="0" smtClean="0"/>
              <a:t>PIQUENIQUE ANNUEL</a:t>
            </a:r>
            <a:br>
              <a:rPr lang="en-US" dirty="0" smtClean="0"/>
            </a:br>
            <a:r>
              <a:rPr lang="en-US" dirty="0" smtClean="0"/>
              <a:t>JUILLET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4958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400" b="1" dirty="0"/>
              <a:t>4 juillet </a:t>
            </a:r>
            <a:r>
              <a:rPr lang="fr-FR" sz="2400" b="1" dirty="0" smtClean="0"/>
              <a:t>2015:</a:t>
            </a:r>
            <a:r>
              <a:rPr lang="fr-FR" sz="3200" dirty="0" smtClean="0"/>
              <a:t> </a:t>
            </a:r>
            <a:r>
              <a:rPr lang="fr-FR" sz="3200" dirty="0"/>
              <a:t>Gorman Parc </a:t>
            </a:r>
          </a:p>
          <a:p>
            <a:pPr marL="0" indent="0">
              <a:buNone/>
            </a:pPr>
            <a:r>
              <a:rPr lang="fr-FR" sz="700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sz="2800" dirty="0" smtClean="0"/>
              <a:t>Participation estimée à  3 centaines d`individus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400" dirty="0"/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400" dirty="0"/>
              <a:t>Nos frères de Colombus </a:t>
            </a:r>
            <a:r>
              <a:rPr lang="fr-FR" sz="2400" dirty="0" smtClean="0"/>
              <a:t> et </a:t>
            </a:r>
            <a:r>
              <a:rPr lang="fr-FR" sz="2400" dirty="0"/>
              <a:t>de Louisville (</a:t>
            </a:r>
            <a:r>
              <a:rPr lang="fr-FR" sz="2400" dirty="0" smtClean="0"/>
              <a:t>Ky</a:t>
            </a:r>
            <a:r>
              <a:rPr lang="fr-FR" sz="2400" dirty="0"/>
              <a:t>) </a:t>
            </a:r>
          </a:p>
          <a:p>
            <a:pPr lvl="3">
              <a:buFont typeface="Wingdings" panose="05000000000000000000" pitchFamily="2" charset="2"/>
              <a:buChar char="v"/>
            </a:pPr>
            <a:endParaRPr lang="fr-FR" sz="2400" dirty="0"/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400" dirty="0"/>
              <a:t>Nos frères Congolais de Cincinnati étaient présents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000" dirty="0"/>
          </a:p>
          <a:p>
            <a:pPr lvl="3">
              <a:buFont typeface="Arial" panose="020B0604020202020204" pitchFamily="34" charset="0"/>
              <a:buChar char="•"/>
            </a:pPr>
            <a:r>
              <a:rPr lang="fr-FR" sz="2000" dirty="0"/>
              <a:t>Un match amical et d`exhibition de football entre les Anciens Gloires de Astoci et les </a:t>
            </a:r>
            <a:r>
              <a:rPr lang="fr-FR" sz="2000" dirty="0" smtClean="0"/>
              <a:t>Jeunes </a:t>
            </a:r>
            <a:r>
              <a:rPr lang="fr-FR" sz="2000" dirty="0"/>
              <a:t>Congolais de </a:t>
            </a:r>
            <a:r>
              <a:rPr lang="fr-FR" sz="2000" dirty="0" smtClean="0"/>
              <a:t>Cincinnati</a:t>
            </a:r>
            <a:endParaRPr lang="fr-FR" sz="2000" dirty="0"/>
          </a:p>
          <a:p>
            <a:pPr lvl="7">
              <a:buFont typeface="Arial" panose="020B0604020202020204" pitchFamily="34" charset="0"/>
              <a:buChar char="•"/>
            </a:pPr>
            <a:r>
              <a:rPr lang="fr-FR" sz="1600" dirty="0" smtClean="0"/>
              <a:t>Pour le record les Togolais avaient gagné par un but à zéro</a:t>
            </a:r>
          </a:p>
          <a:p>
            <a:endParaRPr lang="en-US" sz="600" dirty="0"/>
          </a:p>
        </p:txBody>
      </p:sp>
    </p:spTree>
    <p:extLst>
      <p:ext uri="{BB962C8B-B14F-4D97-AF65-F5344CB8AC3E}">
        <p14:creationId xmlns:p14="http://schemas.microsoft.com/office/powerpoint/2010/main" val="199699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763000" cy="12192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SOUTIEN </a:t>
            </a:r>
            <a:br>
              <a:rPr lang="fr-FR" dirty="0" smtClean="0"/>
            </a:br>
            <a:r>
              <a:rPr lang="fr-FR" dirty="0" smtClean="0"/>
              <a:t>A HERVE AKAKPO (LOUISVILLE)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4"/>
            <a:ext cx="8839200" cy="4495796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800" b="1" dirty="0"/>
              <a:t>4 juillet 2015 </a:t>
            </a:r>
            <a:r>
              <a:rPr lang="fr-FR" sz="2800" dirty="0"/>
              <a:t>: </a:t>
            </a:r>
            <a:endParaRPr lang="fr-FR" sz="2800" dirty="0" smtClean="0"/>
          </a:p>
          <a:p>
            <a:pPr marL="0" indent="0">
              <a:buNone/>
            </a:pPr>
            <a:r>
              <a:rPr lang="fr-FR" sz="3500" dirty="0" smtClean="0"/>
              <a:t>Herve </a:t>
            </a:r>
            <a:r>
              <a:rPr lang="fr-FR" sz="3500"/>
              <a:t>avait </a:t>
            </a:r>
            <a:r>
              <a:rPr lang="fr-FR" sz="3500" smtClean="0"/>
              <a:t>fracturé </a:t>
            </a:r>
            <a:r>
              <a:rPr lang="fr-FR" sz="3500" dirty="0" smtClean="0"/>
              <a:t>son </a:t>
            </a:r>
            <a:r>
              <a:rPr lang="fr-FR" sz="3500" dirty="0"/>
              <a:t>poignet droit lors du match d`exhibition avec les Congolais</a:t>
            </a:r>
            <a:r>
              <a:rPr lang="fr-FR" sz="3500" dirty="0" smtClean="0"/>
              <a:t>.</a:t>
            </a:r>
          </a:p>
          <a:p>
            <a:pPr marL="0" indent="0">
              <a:buNone/>
            </a:pPr>
            <a:endParaRPr lang="fr-FR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2400" dirty="0" smtClean="0"/>
              <a:t>il </a:t>
            </a:r>
            <a:r>
              <a:rPr lang="fr-FR" sz="2400" dirty="0"/>
              <a:t>jouait à nos côtés comme gardien de </a:t>
            </a:r>
            <a:r>
              <a:rPr lang="fr-FR" sz="2400" dirty="0" smtClean="0"/>
              <a:t>but</a:t>
            </a:r>
            <a:endParaRPr lang="fr-FR" sz="1900" dirty="0"/>
          </a:p>
          <a:p>
            <a:pPr>
              <a:buFont typeface="Wingdings" panose="05000000000000000000" pitchFamily="2" charset="2"/>
              <a:buChar char="Ø"/>
            </a:pPr>
            <a:endParaRPr lang="fr-F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sz="2800" b="1" dirty="0"/>
              <a:t>19 Juillet 2015 </a:t>
            </a:r>
            <a:r>
              <a:rPr lang="fr-FR" sz="2800" dirty="0"/>
              <a:t>: </a:t>
            </a:r>
            <a:endParaRPr lang="fr-FR" sz="2800" dirty="0" smtClean="0"/>
          </a:p>
          <a:p>
            <a:pPr marL="0" indent="0">
              <a:buNone/>
            </a:pPr>
            <a:r>
              <a:rPr lang="fr-FR" sz="3500" dirty="0" smtClean="0"/>
              <a:t>Visite </a:t>
            </a:r>
            <a:r>
              <a:rPr lang="fr-FR" sz="3500" dirty="0"/>
              <a:t>des membres du Bureau </a:t>
            </a:r>
            <a:r>
              <a:rPr lang="fr-FR" sz="3500" dirty="0" smtClean="0"/>
              <a:t>à  Louisville</a:t>
            </a:r>
            <a:endParaRPr lang="fr-FR" sz="2800" dirty="0"/>
          </a:p>
          <a:p>
            <a:pPr marL="0" indent="0">
              <a:buNone/>
            </a:pPr>
            <a:endParaRPr lang="fr-FR" sz="2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3000" dirty="0"/>
              <a:t>Des visites d`autres membres de l`Astoci ont été indépendamment organisées. 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400" dirty="0"/>
          </a:p>
          <a:p>
            <a:pPr>
              <a:buFont typeface="Wingdings" panose="05000000000000000000" pitchFamily="2" charset="2"/>
              <a:buChar char="Ø"/>
            </a:pP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04756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335"/>
            <a:ext cx="8039100" cy="1352266"/>
          </a:xfrm>
        </p:spPr>
        <p:txBody>
          <a:bodyPr/>
          <a:lstStyle/>
          <a:p>
            <a:r>
              <a:rPr lang="en-US" dirty="0" smtClean="0"/>
              <a:t>ASSISTANCE A</a:t>
            </a:r>
            <a:br>
              <a:rPr lang="en-US" dirty="0" smtClean="0"/>
            </a:br>
            <a:r>
              <a:rPr lang="en-US" dirty="0" smtClean="0"/>
              <a:t>KOSSIVI LOGOSSOU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37361"/>
            <a:ext cx="8839200" cy="458723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400" b="1" dirty="0"/>
              <a:t>26 Aout 2015</a:t>
            </a:r>
            <a:r>
              <a:rPr lang="fr-FR" sz="2400" dirty="0"/>
              <a:t>: 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fr-FR" sz="2800" dirty="0" smtClean="0"/>
              <a:t>Le </a:t>
            </a:r>
            <a:r>
              <a:rPr lang="fr-FR" sz="2800" dirty="0"/>
              <a:t>frère Kossivi </a:t>
            </a:r>
            <a:r>
              <a:rPr lang="fr-FR" sz="2800" dirty="0" smtClean="0"/>
              <a:t>a été victime </a:t>
            </a:r>
            <a:r>
              <a:rPr lang="fr-FR" sz="2800" dirty="0"/>
              <a:t>d`un accident de travail qui lui avait couté certains de ses </a:t>
            </a:r>
            <a:r>
              <a:rPr lang="fr-FR" sz="2800" dirty="0" smtClean="0"/>
              <a:t>doigts</a:t>
            </a:r>
          </a:p>
          <a:p>
            <a:pPr>
              <a:buFont typeface="Wingdings" panose="05000000000000000000" pitchFamily="2" charset="2"/>
              <a:buChar char="ü"/>
            </a:pPr>
            <a:endParaRPr lang="fr-FR" sz="22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fr-FR" sz="2800" dirty="0" smtClean="0"/>
              <a:t>Le BE avait initié une cotisation extraordinaire de 50 dollars pour soutenir notre frère</a:t>
            </a:r>
          </a:p>
          <a:p>
            <a:pPr marL="749808" lvl="1" indent="-457200">
              <a:buFont typeface="Wingdings" panose="05000000000000000000" pitchFamily="2" charset="2"/>
              <a:buChar char="v"/>
            </a:pPr>
            <a:r>
              <a:rPr lang="fr-FR" sz="2400" dirty="0" smtClean="0"/>
              <a:t>Une mobilisation exemplaire et spontanée de la communauté a été très appréciée</a:t>
            </a:r>
          </a:p>
          <a:p>
            <a:pPr marL="749808" lvl="1" indent="-457200">
              <a:buFont typeface="Wingdings" panose="05000000000000000000" pitchFamily="2" charset="2"/>
              <a:buChar char="v"/>
            </a:pPr>
            <a:endParaRPr lang="fr-FR" sz="2400" dirty="0" smtClean="0"/>
          </a:p>
          <a:p>
            <a:pPr marL="932688" lvl="2" indent="-457200">
              <a:buFont typeface="Wingdings" panose="05000000000000000000" pitchFamily="2" charset="2"/>
              <a:buChar char="§"/>
            </a:pPr>
            <a:r>
              <a:rPr lang="fr-FR" sz="2200" dirty="0" smtClean="0"/>
              <a:t>La </a:t>
            </a:r>
            <a:r>
              <a:rPr lang="fr-FR" sz="2200" dirty="0"/>
              <a:t>trésorerie reviendra sur la philosophie et le rapport de </a:t>
            </a:r>
            <a:r>
              <a:rPr lang="fr-FR" sz="2200" dirty="0" smtClean="0"/>
              <a:t>cette assistance financière</a:t>
            </a:r>
          </a:p>
        </p:txBody>
      </p:sp>
    </p:spTree>
    <p:extLst>
      <p:ext uri="{BB962C8B-B14F-4D97-AF65-F5344CB8AC3E}">
        <p14:creationId xmlns:p14="http://schemas.microsoft.com/office/powerpoint/2010/main" val="101513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153400" cy="1295400"/>
          </a:xfrm>
        </p:spPr>
        <p:txBody>
          <a:bodyPr>
            <a:noAutofit/>
          </a:bodyPr>
          <a:lstStyle/>
          <a:p>
            <a:r>
              <a:rPr lang="en-US" dirty="0" smtClean="0"/>
              <a:t>ASSISTANCE À </a:t>
            </a:r>
            <a:br>
              <a:rPr lang="en-US" dirty="0" smtClean="0"/>
            </a:br>
            <a:r>
              <a:rPr lang="en-US" dirty="0" smtClean="0"/>
              <a:t>KOSSI GOMASSI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991600" cy="4572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800" b="1" dirty="0"/>
              <a:t>26 Septembre 2015</a:t>
            </a:r>
            <a:r>
              <a:rPr lang="fr-FR" sz="2800" b="1" dirty="0" smtClean="0"/>
              <a:t>:</a:t>
            </a:r>
          </a:p>
          <a:p>
            <a:pPr marL="0" indent="0">
              <a:buNone/>
            </a:pPr>
            <a:r>
              <a:rPr lang="fr-FR" sz="2800" dirty="0" smtClean="0"/>
              <a:t>Décès </a:t>
            </a:r>
            <a:r>
              <a:rPr lang="fr-FR" sz="2800" dirty="0"/>
              <a:t>subite du père de </a:t>
            </a:r>
            <a:r>
              <a:rPr lang="fr-FR" sz="2800" dirty="0" err="1"/>
              <a:t>Kossi</a:t>
            </a:r>
            <a:r>
              <a:rPr lang="fr-FR" sz="2800" dirty="0"/>
              <a:t> </a:t>
            </a:r>
            <a:r>
              <a:rPr lang="fr-FR" sz="2800" dirty="0" err="1"/>
              <a:t>Gomassi</a:t>
            </a:r>
            <a:r>
              <a:rPr lang="fr-FR" sz="2800" dirty="0"/>
              <a:t> a Lomé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3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800" dirty="0"/>
              <a:t>Assistance financière, morale et physique ont été assurées par </a:t>
            </a:r>
            <a:r>
              <a:rPr lang="fr-FR" sz="2800" dirty="0" smtClean="0"/>
              <a:t>la communauté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8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 smtClean="0"/>
              <a:t>Remerciement du BE pour votre mobilisation fraternelle</a:t>
            </a:r>
          </a:p>
          <a:p>
            <a:pPr marL="201168" lvl="1" indent="0">
              <a:buNone/>
            </a:pPr>
            <a:endParaRPr lang="fr-FR" sz="2000" dirty="0"/>
          </a:p>
          <a:p>
            <a:pPr lvl="3">
              <a:buFont typeface="Wingdings" panose="05000000000000000000" pitchFamily="2" charset="2"/>
              <a:buChar char="v"/>
            </a:pPr>
            <a:r>
              <a:rPr lang="fr-FR" sz="1900" dirty="0" smtClean="0"/>
              <a:t>La trésorerie reviendra sur les détails de l`assistance financière</a:t>
            </a:r>
          </a:p>
          <a:p>
            <a:endParaRPr lang="fr-F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91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"/>
            <a:ext cx="8214360" cy="1371600"/>
          </a:xfrm>
        </p:spPr>
        <p:txBody>
          <a:bodyPr>
            <a:normAutofit/>
          </a:bodyPr>
          <a:lstStyle/>
          <a:p>
            <a:r>
              <a:rPr lang="fr-FR" dirty="0" smtClean="0"/>
              <a:t>FETE DE L`INDEPENDANCE DES CONGOLAIS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37363"/>
            <a:ext cx="8839199" cy="4511037"/>
          </a:xfrm>
        </p:spPr>
        <p:txBody>
          <a:bodyPr/>
          <a:lstStyle/>
          <a:p>
            <a:r>
              <a:rPr lang="fr-FR" sz="2800" b="1" dirty="0" smtClean="0">
                <a:solidFill>
                  <a:schemeClr val="tx1"/>
                </a:solidFill>
              </a:rPr>
              <a:t>15 Aout 2015</a:t>
            </a:r>
            <a:endParaRPr lang="fr-FR" sz="2800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 smtClean="0"/>
              <a:t>Participation de quelques Togolais à  la soirée dédiée </a:t>
            </a:r>
            <a:r>
              <a:rPr lang="fr-FR" sz="2800" dirty="0"/>
              <a:t>à </a:t>
            </a:r>
            <a:r>
              <a:rPr lang="fr-FR" sz="2800" dirty="0" smtClean="0"/>
              <a:t>la fête </a:t>
            </a:r>
            <a:r>
              <a:rPr lang="fr-FR" sz="2800" dirty="0" smtClean="0">
                <a:solidFill>
                  <a:schemeClr val="tx1"/>
                </a:solidFill>
              </a:rPr>
              <a:t>d`indépendance </a:t>
            </a:r>
            <a:r>
              <a:rPr lang="fr-FR" sz="2800" dirty="0" smtClean="0"/>
              <a:t>des Congolais</a:t>
            </a: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 marL="578358" lvl="1" indent="-285750">
              <a:buFont typeface="Wingdings" panose="05000000000000000000" pitchFamily="2" charset="2"/>
              <a:buChar char="ü"/>
            </a:pPr>
            <a:r>
              <a:rPr lang="fr-FR" sz="2400" dirty="0" smtClean="0"/>
              <a:t>Cette soirée a été animée par un très incontournable animateur membre de Astoci</a:t>
            </a:r>
          </a:p>
          <a:p>
            <a:pPr marL="578358" lvl="1" indent="-285750">
              <a:buFont typeface="Wingdings" panose="05000000000000000000" pitchFamily="2" charset="2"/>
              <a:buChar char="ü"/>
            </a:pPr>
            <a:endParaRPr lang="fr-FR" sz="2400" dirty="0" smtClean="0"/>
          </a:p>
          <a:p>
            <a:pPr marL="578358" lvl="1" indent="-285750">
              <a:buFont typeface="Wingdings" panose="05000000000000000000" pitchFamily="2" charset="2"/>
              <a:buChar char="ü"/>
            </a:pPr>
            <a:r>
              <a:rPr lang="fr-FR" sz="2400" dirty="0" smtClean="0"/>
              <a:t>Un geste amical et fraternel à  encourager au sein de notre communauté</a:t>
            </a:r>
            <a:endParaRPr lang="fr-FR" sz="2400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476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295400"/>
          </a:xfrm>
        </p:spPr>
        <p:txBody>
          <a:bodyPr>
            <a:noAutofit/>
          </a:bodyPr>
          <a:lstStyle/>
          <a:p>
            <a:r>
              <a:rPr lang="en-US" dirty="0" smtClean="0"/>
              <a:t>VISITES FRATERNELLES </a:t>
            </a:r>
            <a:br>
              <a:rPr lang="en-US" dirty="0" smtClean="0"/>
            </a:br>
            <a:r>
              <a:rPr lang="en-US" dirty="0" smtClean="0"/>
              <a:t>A COLOMBUS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828800"/>
            <a:ext cx="8991600" cy="4495800"/>
          </a:xfrm>
        </p:spPr>
        <p:txBody>
          <a:bodyPr>
            <a:normAutofit fontScale="3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8600" b="1" dirty="0"/>
              <a:t>29 Aout 2015 : </a:t>
            </a:r>
            <a:endParaRPr lang="fr-FR" sz="8600" b="1" dirty="0" smtClean="0"/>
          </a:p>
          <a:p>
            <a:pPr marL="0" indent="0">
              <a:buNone/>
            </a:pPr>
            <a:r>
              <a:rPr lang="fr-FR" sz="9800" dirty="0" smtClean="0"/>
              <a:t>Déplacement </a:t>
            </a:r>
            <a:r>
              <a:rPr lang="fr-FR" sz="9800" dirty="0"/>
              <a:t>d`une délégation </a:t>
            </a:r>
            <a:r>
              <a:rPr lang="fr-FR" sz="9800" dirty="0" smtClean="0"/>
              <a:t>à </a:t>
            </a:r>
            <a:r>
              <a:rPr lang="fr-FR" sz="9800" dirty="0"/>
              <a:t>une fête </a:t>
            </a:r>
            <a:r>
              <a:rPr lang="fr-FR" sz="9800" dirty="0" smtClean="0"/>
              <a:t>organisée </a:t>
            </a:r>
            <a:r>
              <a:rPr lang="fr-FR" sz="9800" dirty="0"/>
              <a:t>par nos frères de FRATO 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98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8600" dirty="0"/>
              <a:t>Un match amical de football doté de coupe avait opposé les </a:t>
            </a:r>
            <a:r>
              <a:rPr lang="fr-FR" sz="8600" dirty="0" smtClean="0"/>
              <a:t>Anciens </a:t>
            </a:r>
            <a:r>
              <a:rPr lang="fr-FR" sz="8600" dirty="0"/>
              <a:t>Gloires de Astoci aux </a:t>
            </a:r>
            <a:r>
              <a:rPr lang="fr-FR" sz="8600" dirty="0" smtClean="0"/>
              <a:t>Grands </a:t>
            </a:r>
            <a:r>
              <a:rPr lang="fr-FR" sz="8600" dirty="0"/>
              <a:t>V</a:t>
            </a:r>
            <a:r>
              <a:rPr lang="fr-FR" sz="8600" dirty="0" smtClean="0"/>
              <a:t>aillants </a:t>
            </a:r>
            <a:r>
              <a:rPr lang="fr-FR" sz="8600" dirty="0"/>
              <a:t>de </a:t>
            </a:r>
            <a:r>
              <a:rPr lang="fr-FR" sz="8600" dirty="0" err="1" smtClean="0"/>
              <a:t>Frato</a:t>
            </a:r>
            <a:endParaRPr lang="fr-FR" sz="8600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fr-FR" sz="8000" dirty="0"/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7200" dirty="0"/>
              <a:t>Pour le record, le score était de deux buts à un en faveur de </a:t>
            </a:r>
            <a:r>
              <a:rPr lang="fr-FR" sz="7200" dirty="0" smtClean="0"/>
              <a:t>Astoci</a:t>
            </a:r>
            <a:endParaRPr lang="fr-FR" sz="5600" dirty="0"/>
          </a:p>
          <a:p>
            <a:pPr>
              <a:buFont typeface="Wingdings" panose="05000000000000000000" pitchFamily="2" charset="2"/>
              <a:buChar char="Ø"/>
            </a:pPr>
            <a:endParaRPr lang="fr-FR" sz="3400" dirty="0"/>
          </a:p>
          <a:p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24636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9" y="1"/>
            <a:ext cx="8915399" cy="1371600"/>
          </a:xfrm>
        </p:spPr>
        <p:txBody>
          <a:bodyPr/>
          <a:lstStyle/>
          <a:p>
            <a:r>
              <a:rPr lang="fr-FR" dirty="0" smtClean="0"/>
              <a:t>VISITE FRATERNELLE DE FRATO A CINCINNATI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52600"/>
            <a:ext cx="8915399" cy="4495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800" b="1" dirty="0" smtClean="0"/>
              <a:t>26 septembre et le 10 octobre </a:t>
            </a:r>
          </a:p>
          <a:p>
            <a:pPr marL="0" indent="0">
              <a:buNone/>
            </a:pPr>
            <a:r>
              <a:rPr lang="fr-FR" sz="2800" dirty="0" smtClean="0"/>
              <a:t>Le </a:t>
            </a:r>
            <a:r>
              <a:rPr lang="fr-FR" sz="2800" dirty="0"/>
              <a:t>match retour à Cincinnati a été reporté puis annulé  pour raisons climatiques</a:t>
            </a:r>
          </a:p>
          <a:p>
            <a:endParaRPr lang="fr-FR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2400" dirty="0"/>
              <a:t>Une petite réception express a été improvisée chez Agbe à cette </a:t>
            </a:r>
            <a:r>
              <a:rPr lang="fr-FR" sz="2400" dirty="0" smtClean="0"/>
              <a:t>occasion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fr-FR" sz="24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2400" dirty="0" smtClean="0"/>
              <a:t>Remerciement a Agbe et sa famille pour l`accueil chaleureux </a:t>
            </a:r>
            <a:r>
              <a:rPr lang="fr-FR" sz="2400" dirty="0"/>
              <a:t>réservé </a:t>
            </a:r>
            <a:r>
              <a:rPr lang="fr-FR" sz="2400" dirty="0" smtClean="0"/>
              <a:t>à  nos hôtes ce jour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55987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"/>
            <a:ext cx="8214360" cy="1295400"/>
          </a:xfrm>
        </p:spPr>
        <p:txBody>
          <a:bodyPr>
            <a:noAutofit/>
          </a:bodyPr>
          <a:lstStyle/>
          <a:p>
            <a:r>
              <a:rPr lang="fr-FR" dirty="0"/>
              <a:t>VISITES FRATERNELLES </a:t>
            </a:r>
            <a:br>
              <a:rPr lang="fr-FR" dirty="0"/>
            </a:br>
            <a:r>
              <a:rPr lang="fr-FR" dirty="0"/>
              <a:t>A </a:t>
            </a:r>
            <a:r>
              <a:rPr lang="fr-FR" dirty="0" smtClean="0"/>
              <a:t>COLOMBUS (suite)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37363"/>
            <a:ext cx="8762999" cy="451103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800" b="1" dirty="0" smtClean="0"/>
              <a:t>16 </a:t>
            </a:r>
            <a:r>
              <a:rPr lang="fr-FR" sz="2800" b="1" dirty="0"/>
              <a:t>Janvier 2016</a:t>
            </a:r>
            <a:r>
              <a:rPr lang="fr-FR" dirty="0"/>
              <a:t>: </a:t>
            </a:r>
          </a:p>
          <a:p>
            <a:r>
              <a:rPr lang="fr-FR" sz="3200" dirty="0"/>
              <a:t>Déplacement encore d`une délégation </a:t>
            </a:r>
            <a:r>
              <a:rPr lang="fr-FR" sz="3200" dirty="0" smtClean="0"/>
              <a:t>d`Astoci à </a:t>
            </a:r>
            <a:r>
              <a:rPr lang="fr-FR" sz="3200" dirty="0"/>
              <a:t>leur fête de fin d`année</a:t>
            </a:r>
            <a:r>
              <a:rPr lang="fr-FR" sz="2800" dirty="0" smtClean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6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600" dirty="0" smtClean="0"/>
              <a:t>Un accueil très chaleureux et fraternel a été réservé  à  notre délégation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6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/>
              <a:t>D</a:t>
            </a:r>
            <a:r>
              <a:rPr lang="fr-FR" sz="2400" dirty="0" smtClean="0"/>
              <a:t>es exemples de fraternité et de partenariat à  </a:t>
            </a:r>
            <a:r>
              <a:rPr lang="fr-FR" sz="2400" dirty="0"/>
              <a:t>encourager entre </a:t>
            </a:r>
            <a:r>
              <a:rPr lang="fr-FR" sz="2400" dirty="0" smtClean="0"/>
              <a:t>nos deux communautés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600" dirty="0"/>
          </a:p>
          <a:p>
            <a:pPr lvl="1">
              <a:buFont typeface="Wingdings" panose="05000000000000000000" pitchFamily="2" charset="2"/>
              <a:buChar char="ü"/>
            </a:pP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286010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"/>
            <a:ext cx="8061960" cy="1371599"/>
          </a:xfrm>
        </p:spPr>
        <p:txBody>
          <a:bodyPr>
            <a:normAutofit/>
          </a:bodyPr>
          <a:lstStyle/>
          <a:p>
            <a:r>
              <a:rPr lang="fr-FR" dirty="0" smtClean="0"/>
              <a:t>FÊTE DES ENFANTS</a:t>
            </a:r>
            <a:br>
              <a:rPr lang="fr-FR" dirty="0" smtClean="0"/>
            </a:br>
            <a:r>
              <a:rPr lang="fr-FR" dirty="0" smtClean="0"/>
              <a:t>DÉCEMBRE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37360"/>
            <a:ext cx="8810764" cy="459292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800" b="1" dirty="0"/>
              <a:t>25 Décembre 2015</a:t>
            </a:r>
            <a:r>
              <a:rPr lang="fr-FR" sz="3200" dirty="0"/>
              <a:t>: </a:t>
            </a:r>
            <a:r>
              <a:rPr lang="fr-FR" sz="2800" dirty="0" smtClean="0"/>
              <a:t>Church </a:t>
            </a:r>
            <a:r>
              <a:rPr lang="fr-FR" sz="2800" dirty="0"/>
              <a:t>By the </a:t>
            </a:r>
            <a:r>
              <a:rPr lang="fr-FR" sz="2800" dirty="0" smtClean="0"/>
              <a:t>Wood</a:t>
            </a:r>
            <a:endParaRPr lang="fr-FR" sz="2800" dirty="0"/>
          </a:p>
          <a:p>
            <a:pPr marL="201168" lvl="1" indent="0">
              <a:buNone/>
            </a:pPr>
            <a:r>
              <a:rPr lang="fr-FR" sz="2800" dirty="0" smtClean="0"/>
              <a:t>Cette édition </a:t>
            </a:r>
            <a:r>
              <a:rPr lang="fr-FR" sz="2800" dirty="0"/>
              <a:t>a manqué de son </a:t>
            </a:r>
            <a:r>
              <a:rPr lang="fr-FR" sz="2800" dirty="0" smtClean="0"/>
              <a:t>engouement</a:t>
            </a:r>
            <a:endParaRPr lang="fr-FR" sz="32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2400" dirty="0" smtClean="0"/>
              <a:t>Des difficultés rencontrées dans l`organisation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fr-FR" sz="24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2400" dirty="0"/>
              <a:t>Environ cinquante de nos enfants (soit le 1/3) seulement ont fait le déplacement </a:t>
            </a:r>
            <a:endParaRPr lang="fr-FR" sz="2400" dirty="0" smtClean="0"/>
          </a:p>
          <a:p>
            <a:pPr lvl="3">
              <a:buFont typeface="Wingdings" panose="05000000000000000000" pitchFamily="2" charset="2"/>
              <a:buChar char="v"/>
            </a:pPr>
            <a:r>
              <a:rPr lang="fr-FR" sz="2000" dirty="0" smtClean="0"/>
              <a:t>Un désintéressement noté des parents </a:t>
            </a:r>
            <a:r>
              <a:rPr lang="fr-FR" sz="2000" dirty="0"/>
              <a:t>à </a:t>
            </a:r>
            <a:r>
              <a:rPr lang="fr-FR" sz="2000" dirty="0" smtClean="0"/>
              <a:t>cette fête des enfants</a:t>
            </a:r>
            <a:endParaRPr lang="fr-FR" sz="2000" dirty="0"/>
          </a:p>
          <a:p>
            <a:pPr lvl="2">
              <a:buFont typeface="Wingdings" panose="05000000000000000000" pitchFamily="2" charset="2"/>
              <a:buChar char="ü"/>
            </a:pPr>
            <a:endParaRPr lang="fr-FR" sz="24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2400" dirty="0"/>
              <a:t>La fête s`est résolue </a:t>
            </a:r>
            <a:r>
              <a:rPr lang="fr-FR" sz="2400" dirty="0" smtClean="0"/>
              <a:t>à  </a:t>
            </a:r>
            <a:r>
              <a:rPr lang="fr-FR" sz="2400" dirty="0"/>
              <a:t>une simple cérémonie de remise de </a:t>
            </a:r>
            <a:r>
              <a:rPr lang="fr-FR" sz="2400" dirty="0" smtClean="0"/>
              <a:t>« cadeaux »</a:t>
            </a:r>
            <a:endParaRPr lang="fr-FR" sz="2000" dirty="0" smtClean="0"/>
          </a:p>
          <a:p>
            <a:pPr lvl="3">
              <a:buFont typeface="Wingdings" panose="05000000000000000000" pitchFamily="2" charset="2"/>
              <a:buChar char="v"/>
            </a:pPr>
            <a:r>
              <a:rPr lang="fr-FR" sz="1800" dirty="0" smtClean="0"/>
              <a:t>Ce qui amène </a:t>
            </a:r>
            <a:r>
              <a:rPr lang="fr-FR" sz="1800" dirty="0"/>
              <a:t>à </a:t>
            </a:r>
            <a:r>
              <a:rPr lang="fr-FR" sz="1800" dirty="0" smtClean="0"/>
              <a:t>la question de continuité de cette évènement</a:t>
            </a:r>
            <a:endParaRPr lang="fr-FR" sz="1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6770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"/>
            <a:ext cx="8061960" cy="1295396"/>
          </a:xfrm>
        </p:spPr>
        <p:txBody>
          <a:bodyPr>
            <a:noAutofit/>
          </a:bodyPr>
          <a:lstStyle/>
          <a:p>
            <a:r>
              <a:rPr lang="fr-FR" dirty="0" smtClean="0"/>
              <a:t>FÊTE DE VŒUX </a:t>
            </a:r>
            <a:br>
              <a:rPr lang="fr-FR" dirty="0" smtClean="0"/>
            </a:br>
            <a:r>
              <a:rPr lang="fr-FR" dirty="0" smtClean="0"/>
              <a:t>DE NOUVEL AN 2016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37364"/>
            <a:ext cx="9144000" cy="458723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400" b="1" dirty="0"/>
              <a:t>23 Janvier 2016 </a:t>
            </a:r>
            <a:r>
              <a:rPr lang="fr-FR" sz="2400" dirty="0"/>
              <a:t>: </a:t>
            </a:r>
            <a:r>
              <a:rPr lang="fr-FR" sz="2400" dirty="0" err="1"/>
              <a:t>Comboni</a:t>
            </a:r>
            <a:r>
              <a:rPr lang="fr-FR" sz="2400" dirty="0"/>
              <a:t> </a:t>
            </a:r>
            <a:r>
              <a:rPr lang="fr-FR" sz="2400" dirty="0" err="1"/>
              <a:t>Missionaties</a:t>
            </a:r>
            <a:r>
              <a:rPr lang="fr-FR" sz="2400" dirty="0"/>
              <a:t> «</a:t>
            </a:r>
            <a:r>
              <a:rPr lang="fr-FR" sz="2400" dirty="0" err="1"/>
              <a:t>Father</a:t>
            </a:r>
            <a:r>
              <a:rPr lang="fr-FR" sz="2400" dirty="0"/>
              <a:t> </a:t>
            </a:r>
            <a:r>
              <a:rPr lang="fr-FR" sz="2400" dirty="0" err="1"/>
              <a:t>Homé</a:t>
            </a:r>
            <a:r>
              <a:rPr lang="fr-FR" sz="2400" dirty="0" smtClean="0"/>
              <a:t>»</a:t>
            </a:r>
            <a:endParaRPr lang="fr-FR" sz="2800" dirty="0"/>
          </a:p>
          <a:p>
            <a:pPr marL="201168" lvl="1" indent="0">
              <a:buNone/>
            </a:pPr>
            <a:r>
              <a:rPr lang="fr-FR" sz="2800" dirty="0" smtClean="0"/>
              <a:t>Cette fête de vœux a été considéré comme </a:t>
            </a:r>
            <a:r>
              <a:rPr lang="fr-FR" sz="2800" dirty="0"/>
              <a:t>un échec </a:t>
            </a:r>
            <a:r>
              <a:rPr lang="fr-FR" sz="2800" dirty="0" smtClean="0"/>
              <a:t>par </a:t>
            </a:r>
            <a:r>
              <a:rPr lang="fr-FR" sz="2800" dirty="0"/>
              <a:t>le </a:t>
            </a:r>
            <a:r>
              <a:rPr lang="fr-FR" sz="2800" dirty="0" smtClean="0"/>
              <a:t>BE</a:t>
            </a:r>
            <a:endParaRPr lang="fr-FR" sz="2800" dirty="0"/>
          </a:p>
          <a:p>
            <a:pPr lvl="1">
              <a:buFont typeface="Wingdings" panose="05000000000000000000" pitchFamily="2" charset="2"/>
              <a:buChar char="ü"/>
            </a:pPr>
            <a:endParaRPr lang="fr-FR" sz="2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800" dirty="0"/>
              <a:t>Une très médiocre participation et mobilisation </a:t>
            </a:r>
            <a:endParaRPr lang="fr-FR" sz="2800" dirty="0" smtClean="0"/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000" dirty="0" smtClean="0"/>
              <a:t>A </a:t>
            </a:r>
            <a:r>
              <a:rPr lang="fr-FR" sz="2000" dirty="0"/>
              <a:t>peine une </a:t>
            </a:r>
            <a:r>
              <a:rPr lang="fr-FR" sz="2000" dirty="0" smtClean="0"/>
              <a:t>trentaine </a:t>
            </a:r>
            <a:r>
              <a:rPr lang="fr-FR" sz="2000" dirty="0"/>
              <a:t>seulement des membres </a:t>
            </a:r>
            <a:r>
              <a:rPr lang="fr-FR" sz="2000" dirty="0" smtClean="0"/>
              <a:t>ont participé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000" dirty="0" smtClean="0"/>
              <a:t>Ce sont plutôt nos </a:t>
            </a:r>
            <a:r>
              <a:rPr lang="fr-FR" sz="2000" dirty="0"/>
              <a:t>frères et sœurs de Columbus </a:t>
            </a:r>
            <a:r>
              <a:rPr lang="fr-FR" sz="2000" dirty="0" smtClean="0"/>
              <a:t>qui se sont déplacés </a:t>
            </a:r>
            <a:r>
              <a:rPr lang="fr-FR" sz="2000" dirty="0"/>
              <a:t>malgré le froid, la distance et la participation financière</a:t>
            </a:r>
            <a:r>
              <a:rPr lang="fr-FR" sz="2400" dirty="0" smtClean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800" dirty="0"/>
              <a:t>Le déroulement même des activités a </a:t>
            </a:r>
            <a:r>
              <a:rPr lang="fr-FR" sz="2800" dirty="0" smtClean="0"/>
              <a:t>été tout simplement improvisé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4778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872" y="0"/>
            <a:ext cx="8214360" cy="12192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REUNIONS </a:t>
            </a:r>
            <a:br>
              <a:rPr lang="fr-FR" dirty="0" smtClean="0"/>
            </a:br>
            <a:r>
              <a:rPr lang="fr-FR" dirty="0" smtClean="0"/>
              <a:t>DU BUREAU EXECUTIF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37363"/>
            <a:ext cx="8915400" cy="451103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200" dirty="0" smtClean="0"/>
              <a:t>Plus </a:t>
            </a:r>
            <a:r>
              <a:rPr lang="fr-FR" sz="3200" dirty="0"/>
              <a:t>d`une dizaine de </a:t>
            </a:r>
            <a:r>
              <a:rPr lang="fr-FR" sz="3200" dirty="0" smtClean="0"/>
              <a:t>réunions organisées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 smtClean="0"/>
              <a:t>Certaines au domiciles de membres actifs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 smtClean="0"/>
              <a:t>D`autres au domiciles des membres du bureau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 smtClean="0"/>
              <a:t>D`autres encore sous forme de </a:t>
            </a:r>
            <a:r>
              <a:rPr lang="fr-FR" sz="2400" dirty="0"/>
              <a:t>c</a:t>
            </a:r>
            <a:r>
              <a:rPr lang="fr-FR" sz="2400" dirty="0" smtClean="0"/>
              <a:t>onférence téléphonique</a:t>
            </a:r>
          </a:p>
          <a:p>
            <a:pPr marL="201168" lvl="1" indent="0">
              <a:buNone/>
            </a:pPr>
            <a:endParaRPr lang="fr-FR" sz="2600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3200" dirty="0" smtClean="0"/>
              <a:t>Points discutés au cours de ces réunions</a:t>
            </a:r>
            <a:endParaRPr lang="fr-FR" sz="3200" dirty="0"/>
          </a:p>
          <a:p>
            <a:pPr marL="898398" lvl="2" indent="-514350">
              <a:buFont typeface="+mj-lt"/>
              <a:buAutoNum type="arabicPeriod"/>
            </a:pPr>
            <a:r>
              <a:rPr lang="fr-FR" sz="2400" dirty="0" smtClean="0"/>
              <a:t>Fonctionnement </a:t>
            </a:r>
            <a:r>
              <a:rPr lang="fr-FR" sz="2400" dirty="0"/>
              <a:t>du </a:t>
            </a:r>
            <a:r>
              <a:rPr lang="fr-FR" sz="2400" dirty="0" smtClean="0"/>
              <a:t>bureau et de l`association</a:t>
            </a:r>
          </a:p>
          <a:p>
            <a:pPr marL="898398" lvl="2" indent="-514350">
              <a:buFont typeface="+mj-lt"/>
              <a:buAutoNum type="arabicPeriod"/>
            </a:pPr>
            <a:r>
              <a:rPr lang="fr-FR" sz="2400" dirty="0" smtClean="0"/>
              <a:t>Organisation de la vie communautaire et d`assistance des membres </a:t>
            </a:r>
          </a:p>
          <a:p>
            <a:pPr marL="898398" lvl="2" indent="-514350">
              <a:buFont typeface="+mj-lt"/>
              <a:buAutoNum type="arabicPeriod"/>
            </a:pPr>
            <a:r>
              <a:rPr lang="fr-FR" sz="2400" dirty="0" smtClean="0"/>
              <a:t>Organisation des activités d`épanouissement et de réjouissance</a:t>
            </a: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212323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50028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DÉMISSION </a:t>
            </a:r>
            <a:br>
              <a:rPr lang="en-US" dirty="0" smtClean="0"/>
            </a:br>
            <a:r>
              <a:rPr lang="en-US" dirty="0" smtClean="0"/>
              <a:t>DU PRÉSIDENT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52600"/>
            <a:ext cx="8991600" cy="45720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/>
              <a:t>23 </a:t>
            </a:r>
            <a:r>
              <a:rPr lang="fr-FR" b="1" dirty="0"/>
              <a:t>Janvier 2016 </a:t>
            </a:r>
            <a:r>
              <a:rPr lang="fr-FR" dirty="0" smtClean="0"/>
              <a:t>:</a:t>
            </a:r>
            <a:r>
              <a:rPr lang="fr-FR" dirty="0"/>
              <a:t> </a:t>
            </a:r>
            <a:endParaRPr lang="fr-FR" dirty="0" smtClean="0"/>
          </a:p>
          <a:p>
            <a:pPr marL="0" indent="0">
              <a:buNone/>
            </a:pPr>
            <a:r>
              <a:rPr lang="fr-FR" sz="2400" dirty="0" smtClean="0"/>
              <a:t>Karl annonce sa démission </a:t>
            </a:r>
            <a:r>
              <a:rPr lang="fr-FR" sz="2400" dirty="0"/>
              <a:t>du poste </a:t>
            </a:r>
            <a:r>
              <a:rPr lang="fr-FR" sz="2400" dirty="0" smtClean="0"/>
              <a:t>de </a:t>
            </a:r>
            <a:r>
              <a:rPr lang="fr-FR" sz="2400" dirty="0"/>
              <a:t>président de </a:t>
            </a:r>
            <a:r>
              <a:rPr lang="fr-FR" sz="2400" dirty="0" smtClean="0"/>
              <a:t>l`association dans une lettre au SG</a:t>
            </a:r>
            <a:endParaRPr lang="fr-FR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/>
              <a:t>12 </a:t>
            </a:r>
            <a:r>
              <a:rPr lang="fr-FR" b="1" dirty="0"/>
              <a:t>Février 2016 </a:t>
            </a:r>
            <a:r>
              <a:rPr lang="fr-FR" dirty="0"/>
              <a:t>: </a:t>
            </a:r>
            <a:endParaRPr lang="fr-FR" dirty="0" smtClean="0"/>
          </a:p>
          <a:p>
            <a:pPr marL="0" indent="0">
              <a:buNone/>
            </a:pPr>
            <a:r>
              <a:rPr lang="fr-FR" sz="2400" dirty="0" smtClean="0"/>
              <a:t>Constat officiel de la démission par le BE</a:t>
            </a:r>
            <a:endParaRPr lang="fr-FR" sz="1800" dirty="0" smtClean="0"/>
          </a:p>
          <a:p>
            <a:pPr marL="635508" lvl="1" indent="-342900">
              <a:buFont typeface="Wingdings" panose="05000000000000000000" pitchFamily="2" charset="2"/>
              <a:buChar char="ü"/>
            </a:pPr>
            <a:r>
              <a:rPr lang="fr-FR" sz="2400" dirty="0" smtClean="0"/>
              <a:t>Annonce par le bureau de </a:t>
            </a:r>
            <a:r>
              <a:rPr lang="fr-FR" sz="2400" dirty="0"/>
              <a:t>la </a:t>
            </a:r>
            <a:r>
              <a:rPr lang="fr-FR" sz="2400" dirty="0" smtClean="0"/>
              <a:t>démission aux </a:t>
            </a:r>
            <a:r>
              <a:rPr lang="fr-FR" sz="2400" dirty="0"/>
              <a:t>membres </a:t>
            </a:r>
            <a:endParaRPr lang="fr-FR" sz="2400" dirty="0" smtClean="0"/>
          </a:p>
          <a:p>
            <a:pPr marL="635508" lvl="1" indent="-342900">
              <a:buFont typeface="Wingdings" panose="05000000000000000000" pitchFamily="2" charset="2"/>
              <a:buChar char="ü"/>
            </a:pPr>
            <a:r>
              <a:rPr lang="fr-FR" sz="2400" dirty="0" smtClean="0"/>
              <a:t>Intérim de la présidence par le SG jusqu`à l`AG ordinaire</a:t>
            </a:r>
            <a:endParaRPr lang="fr-FR" sz="2800" dirty="0" smtClean="0"/>
          </a:p>
          <a:p>
            <a:pPr marL="818388" lvl="2" indent="-342900">
              <a:buFont typeface="Wingdings" panose="05000000000000000000" pitchFamily="2" charset="2"/>
              <a:buChar char="v"/>
            </a:pPr>
            <a:r>
              <a:rPr lang="fr-FR" sz="1800" dirty="0" smtClean="0"/>
              <a:t>Nos </a:t>
            </a:r>
            <a:r>
              <a:rPr lang="fr-FR" sz="1800" dirty="0"/>
              <a:t>textes sont restés très vagues </a:t>
            </a:r>
            <a:r>
              <a:rPr lang="fr-FR" sz="1800" dirty="0" smtClean="0"/>
              <a:t>sur la </a:t>
            </a:r>
            <a:r>
              <a:rPr lang="fr-FR" sz="1800" dirty="0"/>
              <a:t>procédure </a:t>
            </a:r>
            <a:r>
              <a:rPr lang="fr-FR" sz="1800" dirty="0" smtClean="0"/>
              <a:t>à suivre après </a:t>
            </a:r>
            <a:r>
              <a:rPr lang="fr-FR" sz="1800" dirty="0"/>
              <a:t>démission de son </a:t>
            </a:r>
            <a:r>
              <a:rPr lang="fr-FR" sz="1800" dirty="0" smtClean="0"/>
              <a:t>président du Bureau Exécutif</a:t>
            </a:r>
          </a:p>
          <a:p>
            <a:pPr marL="818388" lvl="2" indent="-342900">
              <a:buFont typeface="Wingdings" panose="05000000000000000000" pitchFamily="2" charset="2"/>
              <a:buChar char="v"/>
            </a:pPr>
            <a:endParaRPr lang="fr-FR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smtClean="0"/>
              <a:t>16 Avril 2016: </a:t>
            </a:r>
            <a:r>
              <a:rPr lang="fr-FR" dirty="0" smtClean="0"/>
              <a:t>Cette présente AGO étant </a:t>
            </a:r>
            <a:r>
              <a:rPr lang="fr-FR" dirty="0"/>
              <a:t>suprême, elle aura l`occasion de statuer sur </a:t>
            </a:r>
            <a:r>
              <a:rPr lang="fr-FR" dirty="0" smtClean="0"/>
              <a:t>la continuité du Bureau</a:t>
            </a:r>
            <a:endParaRPr lang="fr-FR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4547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"/>
            <a:ext cx="8061960" cy="12954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ASSISTANCE</a:t>
            </a:r>
            <a:br>
              <a:rPr lang="fr-FR" dirty="0" smtClean="0"/>
            </a:br>
            <a:r>
              <a:rPr lang="fr-FR" dirty="0" smtClean="0"/>
              <a:t>À ANGELE TOVOR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45734"/>
            <a:ext cx="8762999" cy="4326466"/>
          </a:xfrm>
        </p:spPr>
        <p:txBody>
          <a:bodyPr>
            <a:normAutofit fontScale="92500" lnSpcReduction="10000"/>
          </a:bodyPr>
          <a:lstStyle/>
          <a:p>
            <a:r>
              <a:rPr lang="fr-FR" sz="2800" b="1" dirty="0" smtClean="0"/>
              <a:t>24 Février 2016:</a:t>
            </a:r>
            <a:endParaRPr lang="fr-FR" sz="28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3000" dirty="0"/>
              <a:t>Décès subite du </a:t>
            </a:r>
            <a:r>
              <a:rPr lang="fr-FR" sz="3000" dirty="0" smtClean="0"/>
              <a:t>Père </a:t>
            </a:r>
            <a:r>
              <a:rPr lang="fr-FR" sz="3000" dirty="0"/>
              <a:t>de </a:t>
            </a:r>
            <a:r>
              <a:rPr lang="fr-FR" sz="3000" dirty="0" smtClean="0"/>
              <a:t>Angèle Tovor et Beau-père de Leo Nouvi à  Lomé</a:t>
            </a:r>
          </a:p>
          <a:p>
            <a:pPr marL="0" indent="0">
              <a:buNone/>
            </a:pPr>
            <a:endParaRPr lang="fr-FR" sz="19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600" dirty="0" smtClean="0"/>
              <a:t>Soutiens moral, physique et financier </a:t>
            </a:r>
            <a:r>
              <a:rPr lang="fr-FR" sz="2600" dirty="0"/>
              <a:t>ont été </a:t>
            </a:r>
            <a:r>
              <a:rPr lang="fr-FR" sz="2600" dirty="0" smtClean="0"/>
              <a:t>assurés </a:t>
            </a:r>
            <a:r>
              <a:rPr lang="fr-FR" sz="2600" dirty="0"/>
              <a:t>par le BE et la </a:t>
            </a:r>
            <a:r>
              <a:rPr lang="fr-FR" sz="2600" dirty="0" smtClean="0"/>
              <a:t>communauté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6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600" dirty="0" smtClean="0"/>
              <a:t>L`assistance financier est toujours en cours de mobilisation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dirty="0"/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200" dirty="0" smtClean="0"/>
              <a:t>Le trésorier pourra donner une idée générale sur la mobilisation des membres </a:t>
            </a:r>
          </a:p>
          <a:p>
            <a:pPr marL="384048" lvl="2" indent="0">
              <a:buNone/>
            </a:pPr>
            <a:endParaRPr lang="fr-FR" sz="2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930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061960" cy="1295400"/>
          </a:xfrm>
        </p:spPr>
        <p:txBody>
          <a:bodyPr>
            <a:noAutofit/>
          </a:bodyPr>
          <a:lstStyle/>
          <a:p>
            <a:r>
              <a:rPr lang="en-US" dirty="0" smtClean="0"/>
              <a:t>DIFFICULTÉS </a:t>
            </a:r>
            <a:br>
              <a:rPr lang="en-US" dirty="0" smtClean="0"/>
            </a:br>
            <a:r>
              <a:rPr lang="en-US" dirty="0" smtClean="0"/>
              <a:t>RENCONTRÉES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839200" cy="46482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800" b="1" dirty="0"/>
              <a:t>Au </a:t>
            </a:r>
            <a:r>
              <a:rPr lang="fr-FR" sz="2800" b="1"/>
              <a:t>niveau </a:t>
            </a:r>
            <a:r>
              <a:rPr lang="fr-FR" sz="2800" b="1" smtClean="0"/>
              <a:t>du Bureau</a:t>
            </a:r>
            <a:endParaRPr lang="fr-FR" sz="2800" b="1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800" dirty="0" smtClean="0"/>
              <a:t>Contradictions et conflits autour de certaines dispositions autoritaires de nos textes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fr-FR" sz="2000" dirty="0" smtClean="0"/>
              <a:t>Divergence </a:t>
            </a:r>
            <a:r>
              <a:rPr lang="fr-FR" sz="2000" dirty="0"/>
              <a:t>dans la stratégie de travail au sein du bureau</a:t>
            </a:r>
          </a:p>
          <a:p>
            <a:pPr marL="917120" lvl="5" indent="0">
              <a:buNone/>
            </a:pPr>
            <a:endParaRPr lang="fr-FR" sz="2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800" dirty="0"/>
              <a:t>Insuffisance </a:t>
            </a:r>
            <a:r>
              <a:rPr lang="fr-FR" sz="2800" dirty="0" smtClean="0"/>
              <a:t>notoire des </a:t>
            </a:r>
            <a:r>
              <a:rPr lang="fr-FR" sz="2800" dirty="0"/>
              <a:t>textes </a:t>
            </a:r>
            <a:r>
              <a:rPr lang="fr-FR" sz="2800" dirty="0" smtClean="0"/>
              <a:t>vis-à-vis des responsabilités individuelles </a:t>
            </a:r>
            <a:r>
              <a:rPr lang="fr-FR" sz="2800" dirty="0"/>
              <a:t>des membres du </a:t>
            </a:r>
            <a:r>
              <a:rPr lang="fr-FR" sz="2800" dirty="0" smtClean="0"/>
              <a:t>BE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fr-FR" sz="2000" dirty="0" smtClean="0"/>
              <a:t>Présidence vs Trésorerie, Présidence vs Secrétariat</a:t>
            </a:r>
          </a:p>
          <a:p>
            <a:pPr marL="566928" lvl="3" indent="0">
              <a:buNone/>
            </a:pPr>
            <a:endParaRPr lang="fr-FR" sz="2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800" dirty="0"/>
              <a:t>Difficulté dans la mobilisation des membres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32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6118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9" y="1"/>
            <a:ext cx="8290561" cy="1295400"/>
          </a:xfrm>
        </p:spPr>
        <p:txBody>
          <a:bodyPr>
            <a:noAutofit/>
          </a:bodyPr>
          <a:lstStyle/>
          <a:p>
            <a:r>
              <a:rPr lang="fr-FR" dirty="0"/>
              <a:t>DIFFICULTÉS </a:t>
            </a:r>
            <a:r>
              <a:rPr lang="fr-FR" dirty="0" smtClean="0"/>
              <a:t>RENCONTRÉES</a:t>
            </a:r>
            <a:br>
              <a:rPr lang="fr-FR" dirty="0" smtClean="0"/>
            </a:br>
            <a:r>
              <a:rPr lang="fr-FR" dirty="0" smtClean="0"/>
              <a:t>suite…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199" y="1723715"/>
            <a:ext cx="8991601" cy="4524685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800" b="1" dirty="0"/>
              <a:t>Au niveau </a:t>
            </a:r>
            <a:r>
              <a:rPr lang="fr-FR" sz="2800" b="1" dirty="0" smtClean="0"/>
              <a:t>du Bureau</a:t>
            </a:r>
            <a:endParaRPr lang="fr-FR" sz="2800" b="1" dirty="0"/>
          </a:p>
          <a:p>
            <a:pPr marL="818388" lvl="2" indent="-342900">
              <a:buFont typeface="Wingdings" panose="05000000000000000000" pitchFamily="2" charset="2"/>
              <a:buChar char="ü"/>
            </a:pPr>
            <a:r>
              <a:rPr lang="fr-FR" sz="2800" dirty="0" smtClean="0"/>
              <a:t>Difficultés </a:t>
            </a:r>
            <a:r>
              <a:rPr lang="fr-FR" sz="2800" dirty="0"/>
              <a:t>dans l`établissement de budgets </a:t>
            </a:r>
            <a:r>
              <a:rPr lang="fr-FR" sz="2800" dirty="0" smtClean="0"/>
              <a:t>de fonctionnement du </a:t>
            </a:r>
            <a:r>
              <a:rPr lang="fr-FR" sz="2800" dirty="0"/>
              <a:t>Bureau</a:t>
            </a:r>
          </a:p>
          <a:p>
            <a:pPr marL="1207008" lvl="4" indent="-457200">
              <a:buFont typeface="+mj-lt"/>
              <a:buAutoNum type="alphaLcPeriod"/>
            </a:pPr>
            <a:r>
              <a:rPr lang="fr-FR" sz="2000" dirty="0" smtClean="0"/>
              <a:t>La prestation musicale a souvent occupé plus du 1/3 de nos budgets</a:t>
            </a:r>
          </a:p>
          <a:p>
            <a:pPr marL="1207008" lvl="4" indent="-457200">
              <a:buFont typeface="+mj-lt"/>
              <a:buAutoNum type="alphaLcPeriod"/>
            </a:pPr>
            <a:r>
              <a:rPr lang="fr-FR" sz="2000" dirty="0"/>
              <a:t>La location de salle ou de </a:t>
            </a:r>
            <a:r>
              <a:rPr lang="fr-FR" sz="2000" dirty="0" smtClean="0"/>
              <a:t>place toujours </a:t>
            </a:r>
            <a:r>
              <a:rPr lang="fr-FR" sz="2000" dirty="0"/>
              <a:t>difficile </a:t>
            </a:r>
            <a:r>
              <a:rPr lang="fr-FR" sz="2000" dirty="0" smtClean="0"/>
              <a:t>à  négocier</a:t>
            </a:r>
          </a:p>
          <a:p>
            <a:pPr marL="1207008" lvl="4" indent="-457200">
              <a:buFont typeface="+mj-lt"/>
              <a:buAutoNum type="alphaLcPeriod"/>
            </a:pPr>
            <a:r>
              <a:rPr lang="fr-FR" sz="2000" dirty="0" smtClean="0"/>
              <a:t>La réticence des membres actifs vis-à-vis des cotisations extraordinaires</a:t>
            </a:r>
          </a:p>
          <a:p>
            <a:pPr marL="1207008" lvl="4" indent="-457200">
              <a:buFont typeface="+mj-lt"/>
              <a:buAutoNum type="alphaLcPeriod"/>
            </a:pPr>
            <a:r>
              <a:rPr lang="fr-FR" sz="2000" dirty="0" smtClean="0">
                <a:solidFill>
                  <a:srgbClr val="FF0000"/>
                </a:solidFill>
              </a:rPr>
              <a:t>Manque de structure administratives</a:t>
            </a:r>
          </a:p>
          <a:p>
            <a:pPr marL="1207008" lvl="4" indent="-457200">
              <a:buFont typeface="+mj-lt"/>
              <a:buAutoNum type="alphaLcPeriod"/>
            </a:pPr>
            <a:endParaRPr lang="fr-FR" sz="2000" dirty="0" smtClean="0"/>
          </a:p>
          <a:p>
            <a:pPr lvl="3">
              <a:buFont typeface="Wingdings" panose="05000000000000000000" pitchFamily="2" charset="2"/>
              <a:buChar char="ü"/>
            </a:pPr>
            <a:r>
              <a:rPr lang="fr-FR" sz="2800" dirty="0"/>
              <a:t>Démission subite du Président du BE</a:t>
            </a:r>
          </a:p>
          <a:p>
            <a:pPr lvl="4">
              <a:buFont typeface="Wingdings" panose="05000000000000000000" pitchFamily="2" charset="2"/>
              <a:buChar char="ü"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4663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630" y="0"/>
            <a:ext cx="8229600" cy="1295400"/>
          </a:xfrm>
        </p:spPr>
        <p:txBody>
          <a:bodyPr>
            <a:noAutofit/>
          </a:bodyPr>
          <a:lstStyle/>
          <a:p>
            <a:r>
              <a:rPr lang="en-US" dirty="0" smtClean="0"/>
              <a:t>DIFFICULTÉS RENCONTRÉES</a:t>
            </a:r>
            <a:br>
              <a:rPr lang="en-US" dirty="0" smtClean="0"/>
            </a:br>
            <a:r>
              <a:rPr lang="en-US" dirty="0" smtClean="0"/>
              <a:t>suite..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52600"/>
            <a:ext cx="8991600" cy="4572000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11200" b="1" dirty="0" smtClean="0"/>
              <a:t> Au </a:t>
            </a:r>
            <a:r>
              <a:rPr lang="fr-FR" sz="11200" b="1" dirty="0"/>
              <a:t>niveau de la communauté </a:t>
            </a:r>
          </a:p>
          <a:p>
            <a:pPr marL="0" indent="0">
              <a:buNone/>
            </a:pPr>
            <a:endParaRPr lang="fr-FR" sz="7400" b="1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11200" dirty="0"/>
              <a:t>Désintéressement </a:t>
            </a:r>
            <a:r>
              <a:rPr lang="fr-FR" sz="11200" dirty="0" smtClean="0"/>
              <a:t>observé de certains membres </a:t>
            </a:r>
            <a:r>
              <a:rPr lang="fr-FR" sz="11200" dirty="0"/>
              <a:t>vis-à-vis des activités initiées par ce bureau </a:t>
            </a:r>
            <a:endParaRPr lang="fr-FR" sz="11200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fr-FR" sz="11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11200" dirty="0" smtClean="0"/>
              <a:t>Négligence ou refus </a:t>
            </a:r>
            <a:r>
              <a:rPr lang="fr-FR" sz="11200" dirty="0"/>
              <a:t>des membres d`honorer de certaines cotisations extraordinaires initiées par le </a:t>
            </a:r>
            <a:r>
              <a:rPr lang="fr-FR" sz="11200" dirty="0" smtClean="0"/>
              <a:t>bureau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11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11200" dirty="0"/>
              <a:t>Déphasage </a:t>
            </a:r>
            <a:r>
              <a:rPr lang="fr-FR" sz="11200" dirty="0" smtClean="0"/>
              <a:t>et réticence observé des </a:t>
            </a:r>
            <a:r>
              <a:rPr lang="fr-FR" sz="11200" dirty="0"/>
              <a:t>membres vis-à-vis des </a:t>
            </a:r>
            <a:r>
              <a:rPr lang="fr-FR" sz="11200" dirty="0" smtClean="0"/>
              <a:t>actuels objectifs et plan d`action de l`association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fr-FR" sz="7600" dirty="0" smtClean="0"/>
              <a:t>Une proposition de révision des textes sera initiée à cet effet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11200" dirty="0"/>
          </a:p>
          <a:p>
            <a:pPr lvl="1">
              <a:buFont typeface="Wingdings" panose="05000000000000000000" pitchFamily="2" charset="2"/>
              <a:buChar char="ü"/>
            </a:pPr>
            <a:endParaRPr lang="fr-FR" sz="80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93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"/>
            <a:ext cx="8061960" cy="12954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DIFFICULTÉS </a:t>
            </a:r>
            <a:r>
              <a:rPr lang="fr-FR" dirty="0"/>
              <a:t>RENCONTRÉES</a:t>
            </a:r>
            <a:br>
              <a:rPr lang="fr-FR" dirty="0"/>
            </a:br>
            <a:r>
              <a:rPr lang="fr-FR" dirty="0"/>
              <a:t>suite..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37363"/>
            <a:ext cx="8763000" cy="4434837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000" b="1" dirty="0"/>
              <a:t>Au niveau de la </a:t>
            </a:r>
            <a:r>
              <a:rPr lang="fr-FR" sz="3000" b="1" dirty="0" smtClean="0"/>
              <a:t>communauté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24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sz="3000" dirty="0" smtClean="0">
                <a:solidFill>
                  <a:schemeClr val="tx1"/>
                </a:solidFill>
              </a:rPr>
              <a:t>Refus systématique ou désintéressement total des membres a lire et a répondre aux</a:t>
            </a:r>
          </a:p>
          <a:p>
            <a:pPr>
              <a:buFont typeface="Wingdings" panose="05000000000000000000" pitchFamily="2" charset="2"/>
              <a:buChar char="ü"/>
            </a:pPr>
            <a:endParaRPr lang="fr-FR" sz="2800" dirty="0" smtClean="0">
              <a:solidFill>
                <a:schemeClr val="tx1"/>
              </a:solidFill>
            </a:endParaRPr>
          </a:p>
          <a:p>
            <a:pPr marL="989838" lvl="2" indent="-514350">
              <a:buFont typeface="+mj-lt"/>
              <a:buAutoNum type="alphaLcPeriod"/>
            </a:pPr>
            <a:r>
              <a:rPr lang="fr-FR" sz="2400" dirty="0" smtClean="0">
                <a:solidFill>
                  <a:schemeClr val="tx1"/>
                </a:solidFill>
              </a:rPr>
              <a:t> </a:t>
            </a:r>
            <a:r>
              <a:rPr lang="fr-FR" sz="2400" dirty="0">
                <a:solidFill>
                  <a:schemeClr val="tx1"/>
                </a:solidFill>
              </a:rPr>
              <a:t>E</a:t>
            </a:r>
            <a:r>
              <a:rPr lang="fr-FR" sz="2400" dirty="0" smtClean="0">
                <a:solidFill>
                  <a:schemeClr val="tx1"/>
                </a:solidFill>
              </a:rPr>
              <a:t>mails, </a:t>
            </a:r>
          </a:p>
          <a:p>
            <a:pPr marL="989838" lvl="2" indent="-514350">
              <a:buFont typeface="+mj-lt"/>
              <a:buAutoNum type="alphaLcPeriod"/>
            </a:pPr>
            <a:endParaRPr lang="fr-FR" sz="2400" dirty="0" smtClean="0">
              <a:solidFill>
                <a:schemeClr val="tx1"/>
              </a:solidFill>
            </a:endParaRPr>
          </a:p>
          <a:p>
            <a:pPr marL="989838" lvl="2" indent="-514350">
              <a:buFont typeface="+mj-lt"/>
              <a:buAutoNum type="alphaLcPeriod"/>
            </a:pPr>
            <a:r>
              <a:rPr lang="fr-FR" sz="2400" dirty="0">
                <a:solidFill>
                  <a:schemeClr val="tx1"/>
                </a:solidFill>
              </a:rPr>
              <a:t>T</a:t>
            </a:r>
            <a:r>
              <a:rPr lang="fr-FR" sz="2400" dirty="0" smtClean="0">
                <a:solidFill>
                  <a:schemeClr val="tx1"/>
                </a:solidFill>
              </a:rPr>
              <a:t>extes </a:t>
            </a:r>
            <a:r>
              <a:rPr lang="fr-FR" sz="2400" dirty="0">
                <a:solidFill>
                  <a:schemeClr val="tx1"/>
                </a:solidFill>
              </a:rPr>
              <a:t>message, </a:t>
            </a:r>
            <a:endParaRPr lang="fr-FR" sz="2400" dirty="0" smtClean="0">
              <a:solidFill>
                <a:schemeClr val="tx1"/>
              </a:solidFill>
            </a:endParaRPr>
          </a:p>
          <a:p>
            <a:pPr marL="989838" lvl="2" indent="-514350">
              <a:buFont typeface="+mj-lt"/>
              <a:buAutoNum type="alphaLcPeriod"/>
            </a:pPr>
            <a:endParaRPr lang="fr-FR" sz="2400" dirty="0" smtClean="0">
              <a:solidFill>
                <a:schemeClr val="tx1"/>
              </a:solidFill>
            </a:endParaRPr>
          </a:p>
          <a:p>
            <a:pPr marL="989838" lvl="2" indent="-514350">
              <a:buFont typeface="+mj-lt"/>
              <a:buAutoNum type="alphaLcPeriod"/>
            </a:pPr>
            <a:r>
              <a:rPr lang="fr-FR" sz="2400" dirty="0">
                <a:solidFill>
                  <a:schemeClr val="tx1"/>
                </a:solidFill>
              </a:rPr>
              <a:t>A</a:t>
            </a:r>
            <a:r>
              <a:rPr lang="fr-FR" sz="2400" dirty="0" smtClean="0">
                <a:solidFill>
                  <a:schemeClr val="tx1"/>
                </a:solidFill>
              </a:rPr>
              <a:t>ppels </a:t>
            </a:r>
            <a:r>
              <a:rPr lang="fr-FR" sz="2400" dirty="0">
                <a:solidFill>
                  <a:schemeClr val="tx1"/>
                </a:solidFill>
              </a:rPr>
              <a:t>téléphoniques et </a:t>
            </a:r>
            <a:endParaRPr lang="fr-FR" sz="2400" dirty="0" smtClean="0">
              <a:solidFill>
                <a:schemeClr val="tx1"/>
              </a:solidFill>
            </a:endParaRPr>
          </a:p>
          <a:p>
            <a:pPr marL="989838" lvl="2" indent="-514350">
              <a:buFont typeface="+mj-lt"/>
              <a:buAutoNum type="alphaLcPeriod"/>
            </a:pPr>
            <a:endParaRPr lang="fr-FR" sz="2400" dirty="0" smtClean="0">
              <a:solidFill>
                <a:schemeClr val="tx1"/>
              </a:solidFill>
            </a:endParaRPr>
          </a:p>
          <a:p>
            <a:pPr marL="989838" lvl="2" indent="-514350">
              <a:buFont typeface="+mj-lt"/>
              <a:buAutoNum type="alphaLcPeriod"/>
            </a:pPr>
            <a:r>
              <a:rPr lang="fr-FR" sz="2400" dirty="0" smtClean="0">
                <a:solidFill>
                  <a:schemeClr val="tx1"/>
                </a:solidFill>
              </a:rPr>
              <a:t>Facebook </a:t>
            </a:r>
            <a:r>
              <a:rPr lang="fr-FR" sz="2400" dirty="0" err="1" smtClean="0">
                <a:solidFill>
                  <a:schemeClr val="tx1"/>
                </a:solidFill>
              </a:rPr>
              <a:t>postings</a:t>
            </a:r>
            <a:r>
              <a:rPr lang="fr-FR" sz="2400" dirty="0" smtClean="0">
                <a:solidFill>
                  <a:schemeClr val="tx1"/>
                </a:solidFill>
              </a:rPr>
              <a:t> </a:t>
            </a:r>
            <a:endParaRPr lang="fr-FR" sz="2400" dirty="0">
              <a:solidFill>
                <a:schemeClr val="tx1"/>
              </a:solidFill>
            </a:endParaRPr>
          </a:p>
          <a:p>
            <a:endParaRPr lang="fr-FR" sz="4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01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1" y="0"/>
            <a:ext cx="8862058" cy="1371600"/>
          </a:xfrm>
        </p:spPr>
        <p:txBody>
          <a:bodyPr>
            <a:noAutofit/>
          </a:bodyPr>
          <a:lstStyle/>
          <a:p>
            <a:r>
              <a:rPr lang="fr-FR" dirty="0" smtClean="0"/>
              <a:t>OBJECTIFS ATTEINTS</a:t>
            </a:r>
            <a:br>
              <a:rPr lang="fr-FR" dirty="0" smtClean="0"/>
            </a:br>
            <a:r>
              <a:rPr lang="fr-FR" dirty="0" smtClean="0"/>
              <a:t>PAR LE BUREAU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" y="1752600"/>
            <a:ext cx="8686799" cy="43434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romanLcPeriod"/>
            </a:pPr>
            <a:r>
              <a:rPr lang="fr-FR" sz="3200" dirty="0" smtClean="0"/>
              <a:t>Capacité administrative de du Bureau</a:t>
            </a:r>
          </a:p>
          <a:p>
            <a:pPr marL="514350" indent="-514350">
              <a:buFont typeface="+mj-lt"/>
              <a:buAutoNum type="romanLcPeriod"/>
            </a:pPr>
            <a:r>
              <a:rPr lang="fr-FR" sz="3200" dirty="0" smtClean="0"/>
              <a:t>Capacités </a:t>
            </a:r>
            <a:r>
              <a:rPr lang="fr-FR" sz="3200" dirty="0"/>
              <a:t>de collecte des fonds et des transactions financières</a:t>
            </a:r>
          </a:p>
          <a:p>
            <a:pPr marL="514350" indent="-514350">
              <a:buFont typeface="+mj-lt"/>
              <a:buAutoNum type="romanLcPeriod"/>
            </a:pPr>
            <a:r>
              <a:rPr lang="fr-FR" sz="3200" dirty="0"/>
              <a:t>Sensibilisation et éducation des membres à la  vie associative et à des actions communautaires</a:t>
            </a:r>
          </a:p>
          <a:p>
            <a:pPr marL="514350" indent="-514350">
              <a:buFont typeface="+mj-lt"/>
              <a:buAutoNum type="romanLcPeriod"/>
            </a:pPr>
            <a:r>
              <a:rPr lang="fr-FR" sz="3200" dirty="0"/>
              <a:t>Intégration des  membres dans notre société d’accueil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694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229600" cy="1295400"/>
          </a:xfrm>
        </p:spPr>
        <p:txBody>
          <a:bodyPr>
            <a:noAutofit/>
          </a:bodyPr>
          <a:lstStyle/>
          <a:p>
            <a:r>
              <a:rPr lang="en-US" dirty="0" smtClean="0"/>
              <a:t>CAPACITÉ </a:t>
            </a:r>
            <a:br>
              <a:rPr lang="en-US" dirty="0" smtClean="0"/>
            </a:br>
            <a:r>
              <a:rPr lang="en-US" dirty="0" smtClean="0"/>
              <a:t>ADMINISTRATIVE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066" y="1752600"/>
            <a:ext cx="8915400" cy="4495800"/>
          </a:xfrm>
        </p:spPr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fr-FR" sz="2800" dirty="0"/>
              <a:t>O</a:t>
            </a:r>
            <a:r>
              <a:rPr lang="fr-FR" sz="2800" dirty="0" smtClean="0"/>
              <a:t>uverture </a:t>
            </a:r>
            <a:r>
              <a:rPr lang="fr-FR" sz="2800" dirty="0"/>
              <a:t>de la boite postale</a:t>
            </a:r>
            <a:r>
              <a:rPr lang="fr-FR" sz="2400" dirty="0"/>
              <a:t>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2000" dirty="0"/>
              <a:t>D</a:t>
            </a:r>
            <a:r>
              <a:rPr lang="fr-FR" sz="2000" dirty="0" smtClean="0"/>
              <a:t>onner </a:t>
            </a:r>
            <a:r>
              <a:rPr lang="fr-FR" sz="2000" dirty="0"/>
              <a:t>une impression de bureau </a:t>
            </a:r>
            <a:r>
              <a:rPr lang="fr-FR" sz="2000" dirty="0" smtClean="0"/>
              <a:t>virtuel</a:t>
            </a:r>
            <a:endParaRPr lang="fr-FR" sz="20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2000" dirty="0"/>
              <a:t>F</a:t>
            </a:r>
            <a:r>
              <a:rPr lang="fr-FR" sz="2000" dirty="0" smtClean="0"/>
              <a:t>aciliter </a:t>
            </a:r>
            <a:r>
              <a:rPr lang="fr-FR" sz="2000" dirty="0"/>
              <a:t>les échanges de correspondance </a:t>
            </a:r>
            <a:r>
              <a:rPr lang="fr-FR" sz="2000" dirty="0" smtClean="0"/>
              <a:t>avec nos partenaires</a:t>
            </a:r>
            <a:endParaRPr lang="fr-FR" sz="2000" dirty="0"/>
          </a:p>
          <a:p>
            <a:pPr lvl="2">
              <a:buFont typeface="Wingdings" panose="05000000000000000000" pitchFamily="2" charset="2"/>
              <a:buChar char="ü"/>
            </a:pPr>
            <a:endParaRPr lang="fr-FR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800" dirty="0"/>
              <a:t>Organisation régulière de réunions de </a:t>
            </a:r>
            <a:r>
              <a:rPr lang="fr-FR" sz="2800" dirty="0" smtClean="0"/>
              <a:t>BE</a:t>
            </a:r>
            <a:endParaRPr lang="fr-FR" sz="28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1800" dirty="0"/>
              <a:t>Discuter des problèmes et solutions </a:t>
            </a:r>
            <a:r>
              <a:rPr lang="fr-FR" sz="1800" dirty="0" smtClean="0"/>
              <a:t>relatifs à la communauté</a:t>
            </a:r>
            <a:endParaRPr lang="fr-FR" sz="18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1800" dirty="0"/>
              <a:t>Répondre efficacement aux besoins et attentes des </a:t>
            </a:r>
            <a:r>
              <a:rPr lang="fr-FR" sz="1800" dirty="0" smtClean="0"/>
              <a:t>membres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fr-FR" sz="1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800" dirty="0"/>
              <a:t>Organisation </a:t>
            </a:r>
            <a:r>
              <a:rPr lang="fr-FR" sz="2800" dirty="0" smtClean="0"/>
              <a:t>de </a:t>
            </a:r>
            <a:r>
              <a:rPr lang="fr-FR" sz="2800" dirty="0"/>
              <a:t>certaines activités </a:t>
            </a:r>
            <a:r>
              <a:rPr lang="fr-FR" sz="2800" dirty="0" smtClean="0"/>
              <a:t>visant à </a:t>
            </a:r>
            <a:r>
              <a:rPr lang="fr-FR" sz="2800" dirty="0"/>
              <a:t>l`épanouissement  des </a:t>
            </a:r>
            <a:r>
              <a:rPr lang="fr-FR" sz="2800" dirty="0" smtClean="0"/>
              <a:t>membres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1800" dirty="0" smtClean="0"/>
              <a:t>La fête des enfants, le piquenique annuel, la fête de vœux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1800" dirty="0" smtClean="0"/>
              <a:t>Répondre aux invitations d`autres communautés</a:t>
            </a:r>
            <a:endParaRPr lang="fr-FR" sz="1050" dirty="0" smtClean="0"/>
          </a:p>
        </p:txBody>
      </p:sp>
    </p:spTree>
    <p:extLst>
      <p:ext uri="{BB962C8B-B14F-4D97-AF65-F5344CB8AC3E}">
        <p14:creationId xmlns:p14="http://schemas.microsoft.com/office/powerpoint/2010/main" val="377286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"/>
            <a:ext cx="7696200" cy="1295399"/>
          </a:xfrm>
        </p:spPr>
        <p:txBody>
          <a:bodyPr>
            <a:noAutofit/>
          </a:bodyPr>
          <a:lstStyle/>
          <a:p>
            <a:r>
              <a:rPr lang="fr-FR" dirty="0" smtClean="0"/>
              <a:t>CAPACITÉ </a:t>
            </a:r>
            <a:br>
              <a:rPr lang="fr-FR" dirty="0" smtClean="0"/>
            </a:br>
            <a:r>
              <a:rPr lang="fr-FR" dirty="0" smtClean="0"/>
              <a:t>DE COLLECTE DES FONDS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37364"/>
            <a:ext cx="8991600" cy="4511039"/>
          </a:xfrm>
        </p:spPr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fr-FR" sz="2400" dirty="0" smtClean="0"/>
              <a:t>Perpétuelle actualisation </a:t>
            </a:r>
            <a:r>
              <a:rPr lang="fr-FR" sz="2400" dirty="0"/>
              <a:t>de la liste des </a:t>
            </a:r>
            <a:r>
              <a:rPr lang="fr-FR" sz="2400" dirty="0" smtClean="0"/>
              <a:t>membres actifs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/>
              <a:t>Ouverture d`une boite </a:t>
            </a:r>
            <a:r>
              <a:rPr lang="fr-FR" sz="2400" dirty="0" smtClean="0"/>
              <a:t>postale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/>
              <a:t>Création d`un compte </a:t>
            </a:r>
            <a:r>
              <a:rPr lang="fr-FR" sz="2400" dirty="0" smtClean="0"/>
              <a:t>PayPal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400" dirty="0" smtClean="0"/>
              <a:t>Utilisation du </a:t>
            </a:r>
            <a:r>
              <a:rPr lang="fr-FR" sz="2400" dirty="0"/>
              <a:t>compte </a:t>
            </a:r>
            <a:r>
              <a:rPr lang="fr-FR" sz="2400" dirty="0" smtClean="0"/>
              <a:t>bancaire de l`association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sz="2400" dirty="0"/>
          </a:p>
          <a:p>
            <a:pPr lvl="3">
              <a:buFont typeface="Wingdings" panose="05000000000000000000" pitchFamily="2" charset="2"/>
              <a:buChar char="ü"/>
            </a:pPr>
            <a:r>
              <a:rPr lang="fr-FR" sz="2000" dirty="0"/>
              <a:t>D`autres moyens restent en état d`études et viendront s`ajouter 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fr-FR" sz="2000" dirty="0" smtClean="0"/>
              <a:t>L`idée est de rendre plus efficace les transactions financières en éliminant toutes les transactions en espèce dans le future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401413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125" y="0"/>
            <a:ext cx="8216635" cy="1447799"/>
          </a:xfrm>
        </p:spPr>
        <p:txBody>
          <a:bodyPr>
            <a:normAutofit/>
          </a:bodyPr>
          <a:lstStyle/>
          <a:p>
            <a:r>
              <a:rPr lang="en-US" dirty="0" smtClean="0"/>
              <a:t>SENSIBILISATION ET </a:t>
            </a:r>
            <a:br>
              <a:rPr lang="en-US" dirty="0" smtClean="0"/>
            </a:br>
            <a:r>
              <a:rPr lang="en-US" dirty="0" smtClean="0"/>
              <a:t>ÉDUCATION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5720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800" dirty="0" smtClean="0"/>
              <a:t>Peu d` activités ont été organisées dans ce sens</a:t>
            </a:r>
            <a:endParaRPr lang="fr-FR" sz="14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 smtClean="0"/>
              <a:t>Définition d`un slogan de sensibilisation et de propagande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000" dirty="0" smtClean="0">
                <a:solidFill>
                  <a:schemeClr val="tx1"/>
                </a:solidFill>
              </a:rPr>
              <a:t>Notre Force, c`est notre </a:t>
            </a:r>
            <a:r>
              <a:rPr lang="fr-FR" sz="2000" dirty="0" smtClean="0">
                <a:solidFill>
                  <a:schemeClr val="tx1"/>
                </a:solidFill>
              </a:rPr>
              <a:t>Solidarité 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2">
              <a:buFont typeface="Wingdings" panose="05000000000000000000" pitchFamily="2" charset="2"/>
              <a:buChar char="v"/>
            </a:pPr>
            <a:endParaRPr lang="fr-FR" sz="1600" dirty="0" smtClean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 smtClean="0"/>
              <a:t>Confection de banderole de sensibilisation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16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 smtClean="0"/>
              <a:t>Organisation de réunions de BE aux domiciles de certains membres</a:t>
            </a:r>
          </a:p>
          <a:p>
            <a:pPr marL="201168" lvl="1" indent="0">
              <a:buNone/>
            </a:pPr>
            <a:endParaRPr lang="fr-FR" sz="11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/>
              <a:t>B</a:t>
            </a:r>
            <a:r>
              <a:rPr lang="fr-FR" sz="2800" dirty="0" smtClean="0"/>
              <a:t>eaucoup </a:t>
            </a:r>
            <a:r>
              <a:rPr lang="fr-FR" sz="2800" dirty="0"/>
              <a:t>de </a:t>
            </a:r>
            <a:r>
              <a:rPr lang="fr-FR" sz="2800" dirty="0" smtClean="0"/>
              <a:t>progrès reste </a:t>
            </a:r>
            <a:r>
              <a:rPr lang="fr-FR" sz="2800" dirty="0"/>
              <a:t>à </a:t>
            </a:r>
            <a:r>
              <a:rPr lang="fr-FR" sz="2800" dirty="0" smtClean="0"/>
              <a:t>faire </a:t>
            </a:r>
            <a:endParaRPr lang="fr-FR" sz="18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 smtClean="0"/>
              <a:t>Nécessite d`une prise de conscience des membres sur la notion même de vie associative et communautaire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1100" dirty="0" smtClean="0"/>
          </a:p>
          <a:p>
            <a:pPr marL="201168" lvl="1" indent="0">
              <a:buNone/>
            </a:pPr>
            <a:endParaRPr lang="fr-FR" sz="1600" dirty="0"/>
          </a:p>
          <a:p>
            <a:pPr lvl="1">
              <a:buFont typeface="Wingdings" panose="05000000000000000000" pitchFamily="2" charset="2"/>
              <a:buChar char="Ø"/>
            </a:pPr>
            <a:endParaRPr lang="fr-FR" dirty="0"/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45871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"/>
            <a:ext cx="8214360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CODE DE CONDUIT </a:t>
            </a:r>
            <a:br>
              <a:rPr lang="en-US" dirty="0" smtClean="0"/>
            </a:br>
            <a:r>
              <a:rPr lang="en-US" dirty="0" smtClean="0"/>
              <a:t>DU BUREAU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37363"/>
            <a:ext cx="8839200" cy="4511037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11200" b="1" dirty="0" smtClean="0"/>
              <a:t>Objectifs</a:t>
            </a:r>
            <a:endParaRPr lang="fr-FR" sz="5100" b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11200" dirty="0" smtClean="0"/>
              <a:t>Régulariser </a:t>
            </a:r>
            <a:r>
              <a:rPr lang="fr-FR" sz="11200" dirty="0"/>
              <a:t>la prise de décision au sein du </a:t>
            </a:r>
            <a:r>
              <a:rPr lang="fr-FR" sz="11200" dirty="0" smtClean="0"/>
              <a:t>BE</a:t>
            </a:r>
            <a:endParaRPr lang="fr-FR" sz="51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8000" dirty="0" smtClean="0"/>
              <a:t>Décisions </a:t>
            </a:r>
            <a:r>
              <a:rPr lang="fr-FR" sz="8000" dirty="0"/>
              <a:t>prises </a:t>
            </a:r>
            <a:r>
              <a:rPr lang="fr-FR" sz="8000" dirty="0" smtClean="0"/>
              <a:t>à </a:t>
            </a:r>
            <a:r>
              <a:rPr lang="fr-FR" sz="8000" dirty="0"/>
              <a:t>l` unanimité </a:t>
            </a:r>
            <a:r>
              <a:rPr lang="fr-FR" sz="8000" dirty="0" smtClean="0"/>
              <a:t>seront privilégiées</a:t>
            </a:r>
          </a:p>
          <a:p>
            <a:pPr marL="1344168" lvl="1" indent="-1143000">
              <a:buFont typeface="+mj-lt"/>
              <a:buAutoNum type="arabicParenR"/>
            </a:pPr>
            <a:endParaRPr lang="fr-FR" sz="5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11200" dirty="0" smtClean="0"/>
              <a:t>Contrôler et uniformiser les </a:t>
            </a:r>
            <a:r>
              <a:rPr lang="fr-FR" sz="11200" dirty="0"/>
              <a:t>informations </a:t>
            </a:r>
            <a:r>
              <a:rPr lang="fr-FR" sz="11200" dirty="0" smtClean="0"/>
              <a:t>à communiquer aux membres actifs</a:t>
            </a:r>
            <a:endParaRPr lang="fr-FR" sz="51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8000" dirty="0" smtClean="0"/>
              <a:t>Aucune information ne doit parvenir aux membres sans aucune discussion préalable au sein du bureau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11200" dirty="0" smtClean="0"/>
              <a:t>Décourager les actions non concertées et individuelles au sein du bureau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400" dirty="0"/>
          </a:p>
          <a:p>
            <a:pPr lvl="1">
              <a:buFont typeface="Wingdings" panose="05000000000000000000" pitchFamily="2" charset="2"/>
              <a:buChar char="ü"/>
            </a:pPr>
            <a:endParaRPr lang="fr-FR" sz="2400" dirty="0"/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8000" dirty="0" smtClean="0"/>
              <a:t>Adopter à </a:t>
            </a:r>
            <a:r>
              <a:rPr lang="fr-FR" sz="8000" dirty="0"/>
              <a:t>l</a:t>
            </a:r>
            <a:r>
              <a:rPr lang="fr-FR" sz="8000" dirty="0" smtClean="0"/>
              <a:t>`</a:t>
            </a:r>
            <a:r>
              <a:rPr lang="fr-FR" sz="8000" dirty="0"/>
              <a:t> </a:t>
            </a:r>
            <a:r>
              <a:rPr lang="fr-FR" sz="8000" dirty="0" smtClean="0"/>
              <a:t>unanimité par les membres du Bureau</a:t>
            </a:r>
            <a:endParaRPr lang="fr-FR" sz="4000" dirty="0" smtClean="0"/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8000" dirty="0" smtClean="0"/>
              <a:t>Ce Code de conduit n`est pas un Règlement intérieur bis </a:t>
            </a:r>
          </a:p>
        </p:txBody>
      </p:sp>
    </p:spTree>
    <p:extLst>
      <p:ext uri="{BB962C8B-B14F-4D97-AF65-F5344CB8AC3E}">
        <p14:creationId xmlns:p14="http://schemas.microsoft.com/office/powerpoint/2010/main" val="415829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061960" cy="1295400"/>
          </a:xfrm>
        </p:spPr>
        <p:txBody>
          <a:bodyPr>
            <a:noAutofit/>
          </a:bodyPr>
          <a:lstStyle/>
          <a:p>
            <a:r>
              <a:rPr lang="fr-FR" dirty="0" smtClean="0"/>
              <a:t>INTÉGRATION DE NOUVEAUXDES  MEMBRES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37363"/>
            <a:ext cx="8991600" cy="4511037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200" dirty="0" smtClean="0"/>
              <a:t>Inexistence de structure au sein de l`association pour accueillir les nouveaux venus</a:t>
            </a:r>
          </a:p>
          <a:p>
            <a:pPr marL="0" indent="0">
              <a:buNone/>
            </a:pPr>
            <a:endParaRPr lang="fr-FR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sz="3200" dirty="0" smtClean="0"/>
              <a:t>Pas de nouvelle arrivée dans la communauté cette année du moins a la connaissance du Bureau</a:t>
            </a:r>
          </a:p>
          <a:p>
            <a:pPr marL="0" indent="0">
              <a:buNone/>
            </a:pPr>
            <a:endParaRPr lang="fr-FR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sz="3200" dirty="0" smtClean="0"/>
              <a:t>Des efforts restent à  faire dans ce domaine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 smtClean="0"/>
              <a:t>Cet objectif reste </a:t>
            </a:r>
            <a:r>
              <a:rPr lang="fr-FR" sz="2400" dirty="0"/>
              <a:t>un travail </a:t>
            </a:r>
            <a:r>
              <a:rPr lang="fr-FR" sz="2400" dirty="0" smtClean="0"/>
              <a:t>perpétuel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0957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214360" cy="1295400"/>
          </a:xfrm>
        </p:spPr>
        <p:txBody>
          <a:bodyPr>
            <a:normAutofit fontScale="90000"/>
          </a:bodyPr>
          <a:lstStyle/>
          <a:p>
            <a:r>
              <a:rPr lang="fr-FR" sz="5300" dirty="0" smtClean="0"/>
              <a:t>RECOMMANDATIONS</a:t>
            </a:r>
            <a:br>
              <a:rPr lang="fr-FR" sz="5300" dirty="0" smtClean="0"/>
            </a:br>
            <a:r>
              <a:rPr lang="fr-FR" sz="5300" dirty="0" smtClean="0"/>
              <a:t>GENERALES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45734"/>
            <a:ext cx="8762999" cy="447886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4000" dirty="0"/>
              <a:t>Révision de nos statuts et </a:t>
            </a:r>
            <a:r>
              <a:rPr lang="fr-FR" sz="4000" dirty="0" smtClean="0"/>
              <a:t>RI</a:t>
            </a:r>
          </a:p>
          <a:p>
            <a:pPr marL="0" indent="0">
              <a:buNone/>
            </a:pPr>
            <a:endParaRPr lang="fr-FR" sz="4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800" dirty="0"/>
              <a:t>Pour </a:t>
            </a:r>
            <a:r>
              <a:rPr lang="fr-FR" sz="2800" dirty="0" smtClean="0"/>
              <a:t>aligner </a:t>
            </a:r>
            <a:r>
              <a:rPr lang="fr-FR" sz="2800" dirty="0"/>
              <a:t>les nouvelles données et réalités </a:t>
            </a:r>
            <a:r>
              <a:rPr lang="fr-FR" sz="2800" dirty="0" smtClean="0"/>
              <a:t>de notre communauté aux textes qui les régissent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8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800" dirty="0" smtClean="0"/>
              <a:t>Corriger </a:t>
            </a:r>
            <a:r>
              <a:rPr lang="fr-FR" sz="2800" dirty="0"/>
              <a:t>les lacunes </a:t>
            </a:r>
            <a:r>
              <a:rPr lang="fr-FR" sz="2800" dirty="0" smtClean="0"/>
              <a:t>et les insuffisances pour </a:t>
            </a:r>
            <a:r>
              <a:rPr lang="fr-FR" sz="2800" dirty="0"/>
              <a:t>une application effective des dispositions prévues par ces textes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059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858" y="0"/>
            <a:ext cx="7543800" cy="1295400"/>
          </a:xfrm>
        </p:spPr>
        <p:txBody>
          <a:bodyPr>
            <a:noAutofit/>
          </a:bodyPr>
          <a:lstStyle/>
          <a:p>
            <a:r>
              <a:rPr lang="en-US" dirty="0"/>
              <a:t>RECOMMANDATIONS</a:t>
            </a:r>
            <a:br>
              <a:rPr lang="en-US" dirty="0"/>
            </a:br>
            <a:r>
              <a:rPr lang="en-US" dirty="0"/>
              <a:t>suite…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5720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600" dirty="0" smtClean="0"/>
              <a:t>Révision et redéfinition des objectifs et plan d`action de l`Astoci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32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800" dirty="0" smtClean="0"/>
              <a:t>Intégration des réalités </a:t>
            </a:r>
            <a:r>
              <a:rPr lang="fr-FR" sz="2800" dirty="0"/>
              <a:t>et intérêts </a:t>
            </a:r>
            <a:r>
              <a:rPr lang="fr-FR" sz="2800" dirty="0" smtClean="0"/>
              <a:t>supérieurs </a:t>
            </a:r>
            <a:r>
              <a:rPr lang="fr-FR" sz="2800" dirty="0"/>
              <a:t>des membres de notre </a:t>
            </a:r>
            <a:r>
              <a:rPr lang="fr-FR" sz="2800" dirty="0" smtClean="0"/>
              <a:t>communauté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800" dirty="0"/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400" dirty="0"/>
              <a:t>La génération actuelle des membres de l`association </a:t>
            </a:r>
            <a:r>
              <a:rPr lang="fr-FR" sz="2400" dirty="0" smtClean="0"/>
              <a:t>semble en </a:t>
            </a:r>
            <a:r>
              <a:rPr lang="fr-FR" sz="2400" dirty="0"/>
              <a:t>total déphasage des réalités premières </a:t>
            </a:r>
            <a:r>
              <a:rPr lang="fr-FR" sz="2400" dirty="0" smtClean="0"/>
              <a:t>à  </a:t>
            </a:r>
            <a:r>
              <a:rPr lang="fr-FR" sz="2400" dirty="0"/>
              <a:t>la base de la création de Astoci. </a:t>
            </a:r>
            <a:endParaRPr lang="fr-FR" sz="2400" dirty="0" smtClean="0"/>
          </a:p>
          <a:p>
            <a:pPr lvl="2">
              <a:buFont typeface="Wingdings" panose="05000000000000000000" pitchFamily="2" charset="2"/>
              <a:buChar char="v"/>
            </a:pPr>
            <a:endParaRPr lang="fr-FR" sz="18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7865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"/>
            <a:ext cx="8138160" cy="1295400"/>
          </a:xfrm>
        </p:spPr>
        <p:txBody>
          <a:bodyPr>
            <a:noAutofit/>
          </a:bodyPr>
          <a:lstStyle/>
          <a:p>
            <a:r>
              <a:rPr lang="fr-FR" dirty="0" smtClean="0"/>
              <a:t>RECOMMANDATIONS </a:t>
            </a:r>
            <a:br>
              <a:rPr lang="fr-FR" dirty="0" smtClean="0"/>
            </a:br>
            <a:r>
              <a:rPr lang="fr-FR" dirty="0" smtClean="0"/>
              <a:t>suite…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37365"/>
            <a:ext cx="9144000" cy="458723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200" dirty="0" smtClean="0"/>
              <a:t>Redéfinition </a:t>
            </a:r>
            <a:r>
              <a:rPr lang="fr-FR" sz="3200" dirty="0"/>
              <a:t>de </a:t>
            </a:r>
            <a:r>
              <a:rPr lang="fr-FR" sz="3200" dirty="0" smtClean="0"/>
              <a:t>nouvelles stratégies </a:t>
            </a:r>
            <a:r>
              <a:rPr lang="fr-FR" sz="3200" dirty="0"/>
              <a:t>de </a:t>
            </a:r>
            <a:r>
              <a:rPr lang="fr-FR" sz="3200" dirty="0" smtClean="0"/>
              <a:t>mobilisation et d`intégration</a:t>
            </a:r>
            <a:endParaRPr lang="fr-FR" sz="36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800" dirty="0" smtClean="0"/>
              <a:t>Sensibilisation des membres vis-à-vis de nos  idéaux et de la vie communautaire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14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800" dirty="0" smtClean="0"/>
              <a:t>Création d`un comité des femmes de Astoci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1800" dirty="0" smtClean="0"/>
              <a:t>Afin de leur permettre de se regrouper, se socialiser et discuter de leur problèmes particuliers au sein de la grande communauté</a:t>
            </a:r>
          </a:p>
          <a:p>
            <a:pPr lvl="2">
              <a:buFont typeface="Wingdings" panose="05000000000000000000" pitchFamily="2" charset="2"/>
              <a:buChar char="v"/>
            </a:pPr>
            <a:endParaRPr lang="fr-FR" sz="18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800" dirty="0" smtClean="0"/>
              <a:t>Intégration effective des membres dans le processus d`organisation de tous nos activités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400" dirty="0"/>
          </a:p>
          <a:p>
            <a:pPr lvl="1">
              <a:buFont typeface="Wingdings" panose="05000000000000000000" pitchFamily="2" charset="2"/>
              <a:buChar char="ü"/>
            </a:pPr>
            <a:endParaRPr lang="fr-FR" sz="2000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fr-FR" sz="2000" dirty="0" smtClean="0"/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500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"/>
            <a:ext cx="8214360" cy="1295399"/>
          </a:xfrm>
        </p:spPr>
        <p:txBody>
          <a:bodyPr>
            <a:noAutofit/>
          </a:bodyPr>
          <a:lstStyle/>
          <a:p>
            <a:r>
              <a:rPr lang="fr-FR" dirty="0" smtClean="0"/>
              <a:t>RECOMMANDATION</a:t>
            </a:r>
            <a:br>
              <a:rPr lang="fr-FR" dirty="0" smtClean="0"/>
            </a:br>
            <a:r>
              <a:rPr lang="fr-FR" dirty="0" smtClean="0"/>
              <a:t>suite…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915399" cy="45720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200" dirty="0"/>
              <a:t>Mis en place effective de la commission </a:t>
            </a:r>
            <a:r>
              <a:rPr lang="fr-FR" sz="3200" dirty="0" smtClean="0"/>
              <a:t>socio-culturelles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600" dirty="0" smtClean="0"/>
              <a:t>Pour une organisation plus effective et intégrale de nos activités socio-culturelles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6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600" dirty="0" smtClean="0"/>
              <a:t>Pour Définir et organiser d`autres activités d` épanouissement social et culturel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6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600" dirty="0" smtClean="0"/>
              <a:t>Définir une activité annuelle pour nos enfants afin de les </a:t>
            </a:r>
            <a:r>
              <a:rPr lang="fr-FR" sz="2600" dirty="0"/>
              <a:t>aider </a:t>
            </a:r>
            <a:r>
              <a:rPr lang="fr-FR" sz="2600" dirty="0" smtClean="0"/>
              <a:t>à</a:t>
            </a:r>
            <a:r>
              <a:rPr lang="fr-FR" sz="2600" dirty="0"/>
              <a:t>:</a:t>
            </a:r>
            <a:endParaRPr lang="fr-FR" sz="2600" dirty="0" smtClean="0"/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000" dirty="0" smtClean="0"/>
              <a:t>Découvrir et embrasser avec fierté la culture Togolaise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000" dirty="0" smtClean="0"/>
              <a:t>Se définir socialement et culturellement vis-à-vis de la culture américaine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000" dirty="0" smtClean="0"/>
              <a:t>Se préparer pour une intégration parfaite à la vie américaine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000" dirty="0" smtClean="0"/>
              <a:t>Découvrir et apprécier d`autres cultures africaines et mondiales</a:t>
            </a:r>
          </a:p>
          <a:p>
            <a:pPr lvl="2">
              <a:buFont typeface="Wingdings" panose="05000000000000000000" pitchFamily="2" charset="2"/>
              <a:buChar char="v"/>
            </a:pPr>
            <a:endParaRPr lang="fr-FR" sz="2600" dirty="0" smtClean="0"/>
          </a:p>
          <a:p>
            <a:pPr lvl="2">
              <a:buFont typeface="Wingdings" panose="05000000000000000000" pitchFamily="2" charset="2"/>
              <a:buChar char="v"/>
            </a:pPr>
            <a:endParaRPr lang="fr-FR" sz="26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068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"/>
            <a:ext cx="8214360" cy="12954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RECOMMANDATIONS</a:t>
            </a:r>
            <a:br>
              <a:rPr lang="fr-FR" dirty="0" smtClean="0"/>
            </a:br>
            <a:r>
              <a:rPr lang="fr-FR" dirty="0" smtClean="0"/>
              <a:t>suite…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4958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500" dirty="0" smtClean="0"/>
              <a:t>Développement de nouvelles stratégies </a:t>
            </a:r>
            <a:r>
              <a:rPr lang="fr-FR" sz="3500" dirty="0"/>
              <a:t>de dynamisation des membres du </a:t>
            </a:r>
            <a:r>
              <a:rPr lang="fr-FR" sz="3500" dirty="0" smtClean="0"/>
              <a:t>BE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3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800" dirty="0"/>
              <a:t>Soutien indéfectible de la communauté aux efforts du </a:t>
            </a:r>
            <a:r>
              <a:rPr lang="fr-FR" sz="2800" dirty="0" smtClean="0"/>
              <a:t>Bureau Exécutif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8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800" dirty="0" smtClean="0"/>
              <a:t>Participation </a:t>
            </a:r>
            <a:r>
              <a:rPr lang="fr-FR" sz="2800" dirty="0"/>
              <a:t>de façon effective (et </a:t>
            </a:r>
            <a:r>
              <a:rPr lang="fr-FR" sz="2800" dirty="0" smtClean="0"/>
              <a:t>à  </a:t>
            </a:r>
            <a:r>
              <a:rPr lang="fr-FR" sz="2800" dirty="0"/>
              <a:t>l`heure s`il vous plait) aux différentes activités organisées par le </a:t>
            </a:r>
            <a:r>
              <a:rPr lang="fr-FR" sz="2800" dirty="0" smtClean="0"/>
              <a:t>BE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800" dirty="0"/>
              <a:t>Propositions constructives au BE </a:t>
            </a:r>
            <a:r>
              <a:rPr lang="fr-FR" sz="2800" dirty="0" smtClean="0"/>
              <a:t>en lieu et place </a:t>
            </a:r>
            <a:r>
              <a:rPr lang="fr-FR" sz="2800" dirty="0"/>
              <a:t>des </a:t>
            </a:r>
            <a:r>
              <a:rPr lang="fr-FR" sz="2800" dirty="0" smtClean="0"/>
              <a:t>critiques nuisibles que nous avons souvent encaissé</a:t>
            </a:r>
            <a:endParaRPr lang="fr-FR" sz="2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983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138160" cy="1295400"/>
          </a:xfrm>
        </p:spPr>
        <p:txBody>
          <a:bodyPr>
            <a:normAutofit fontScale="90000"/>
          </a:bodyPr>
          <a:lstStyle/>
          <a:p>
            <a:r>
              <a:rPr lang="fr-FR" dirty="0"/>
              <a:t>RECOMMANDATIONS </a:t>
            </a:r>
            <a:br>
              <a:rPr lang="fr-FR" dirty="0"/>
            </a:br>
            <a:r>
              <a:rPr lang="fr-FR" dirty="0" smtClean="0"/>
              <a:t>suite…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52600"/>
            <a:ext cx="8915400" cy="45720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600" dirty="0"/>
              <a:t>Elaboration et adoption de budgets de fonctionnement </a:t>
            </a:r>
            <a:r>
              <a:rPr lang="fr-FR" sz="3600" dirty="0" smtClean="0"/>
              <a:t>du bureau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36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3200" dirty="0" smtClean="0"/>
              <a:t>Pour une autonomie de fonctionnement et d`organisation des activités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2400" dirty="0" smtClean="0"/>
          </a:p>
          <a:p>
            <a:pPr marL="909828" lvl="3" indent="-342900">
              <a:buFont typeface="+mj-lt"/>
              <a:buAutoNum type="alphaLcPeriod"/>
            </a:pPr>
            <a:r>
              <a:rPr lang="fr-FR" sz="2400" dirty="0"/>
              <a:t>C</a:t>
            </a:r>
            <a:r>
              <a:rPr lang="fr-FR" sz="2400" dirty="0" smtClean="0"/>
              <a:t>ouvrant la </a:t>
            </a:r>
            <a:r>
              <a:rPr lang="fr-FR" sz="2400" dirty="0"/>
              <a:t>durée </a:t>
            </a:r>
            <a:r>
              <a:rPr lang="fr-FR" sz="2400" dirty="0" smtClean="0"/>
              <a:t>du mandat du Bureau Exécutif</a:t>
            </a:r>
          </a:p>
          <a:p>
            <a:pPr marL="909828" lvl="3" indent="-342900">
              <a:buFont typeface="+mj-lt"/>
              <a:buAutoNum type="alphaLcPeriod"/>
            </a:pPr>
            <a:endParaRPr lang="fr-FR" sz="2400" dirty="0" smtClean="0"/>
          </a:p>
          <a:p>
            <a:pPr marL="909828" lvl="3" indent="-342900">
              <a:buFont typeface="+mj-lt"/>
              <a:buAutoNum type="alphaLcPeriod"/>
            </a:pPr>
            <a:r>
              <a:rPr lang="fr-FR" sz="2400" dirty="0" smtClean="0"/>
              <a:t>Evitant les frustrations exprimées des membres à  l`heure des cotisations extraordinaires, lorsqu`il y a lieu</a:t>
            </a:r>
          </a:p>
          <a:p>
            <a:pPr marL="909828" lvl="3" indent="-342900">
              <a:buFont typeface="+mj-lt"/>
              <a:buAutoNum type="alphaLcPeriod"/>
            </a:pPr>
            <a:endParaRPr lang="fr-FR" sz="2400" dirty="0" smtClean="0"/>
          </a:p>
          <a:p>
            <a:pPr marL="909828" lvl="3" indent="-342900">
              <a:buFont typeface="+mj-lt"/>
              <a:buAutoNum type="alphaLcPeriod"/>
            </a:pPr>
            <a:r>
              <a:rPr lang="fr-FR" sz="2400" dirty="0" smtClean="0"/>
              <a:t>Evitant des maux de têtes aux membres du BE à  l`heure des préparatifs des différentes activités et assistance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804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"/>
            <a:ext cx="8214360" cy="12954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RECOMMANDATIONS</a:t>
            </a:r>
            <a:br>
              <a:rPr lang="fr-FR" dirty="0" smtClean="0"/>
            </a:br>
            <a:r>
              <a:rPr lang="fr-FR" dirty="0" smtClean="0"/>
              <a:t>suite…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37363"/>
            <a:ext cx="9144000" cy="4511037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500" dirty="0"/>
              <a:t>Démonstration et renforcement de notre dynamisme </a:t>
            </a:r>
            <a:r>
              <a:rPr lang="fr-FR" sz="3500" dirty="0" smtClean="0"/>
              <a:t>fraternel </a:t>
            </a:r>
            <a:r>
              <a:rPr lang="fr-FR" sz="3500" dirty="0"/>
              <a:t>et </a:t>
            </a:r>
            <a:r>
              <a:rPr lang="fr-FR" sz="3500" dirty="0" smtClean="0"/>
              <a:t>patriotique</a:t>
            </a:r>
          </a:p>
          <a:p>
            <a:pPr marL="292608" lvl="1" indent="0">
              <a:buNone/>
            </a:pPr>
            <a:endParaRPr lang="fr-FR" sz="2800" dirty="0"/>
          </a:p>
          <a:p>
            <a:pPr marL="578358" lvl="1" indent="-285750">
              <a:buFont typeface="Wingdings" panose="05000000000000000000" pitchFamily="2" charset="2"/>
              <a:buChar char="ü"/>
            </a:pPr>
            <a:r>
              <a:rPr lang="fr-FR" sz="2800" dirty="0" smtClean="0"/>
              <a:t>Participation effective aux activités organisées par des membres de l`association</a:t>
            </a:r>
          </a:p>
          <a:p>
            <a:pPr marL="292608" lvl="1" indent="0">
              <a:buNone/>
            </a:pPr>
            <a:endParaRPr lang="fr-FR" sz="2800" dirty="0" smtClean="0"/>
          </a:p>
          <a:p>
            <a:pPr marL="578358" lvl="1" indent="-285750">
              <a:buFont typeface="Wingdings" panose="05000000000000000000" pitchFamily="2" charset="2"/>
              <a:buChar char="ü"/>
            </a:pPr>
            <a:r>
              <a:rPr lang="fr-FR" sz="2800" dirty="0" smtClean="0"/>
              <a:t>Participation  effective aux évènements organisés par  </a:t>
            </a:r>
            <a:r>
              <a:rPr lang="fr-FR" sz="2800" dirty="0"/>
              <a:t>d`autres communautés </a:t>
            </a:r>
            <a:r>
              <a:rPr lang="fr-FR" sz="2800" dirty="0" smtClean="0"/>
              <a:t>Togolaises </a:t>
            </a:r>
            <a:r>
              <a:rPr lang="fr-FR" sz="2800" dirty="0"/>
              <a:t>et Africaines </a:t>
            </a:r>
            <a:endParaRPr lang="fr-FR" sz="2800" dirty="0" smtClean="0"/>
          </a:p>
          <a:p>
            <a:pPr marL="292608" lvl="1" indent="0">
              <a:buNone/>
            </a:pPr>
            <a:endParaRPr lang="fr-FR" sz="2800" dirty="0"/>
          </a:p>
          <a:p>
            <a:pPr marL="578358" lvl="1" indent="-285750">
              <a:buFont typeface="Wingdings" panose="05000000000000000000" pitchFamily="2" charset="2"/>
              <a:buChar char="ü"/>
            </a:pPr>
            <a:r>
              <a:rPr lang="fr-FR" sz="2800" dirty="0" smtClean="0"/>
              <a:t>Organisation effective de la fête d` indépendance de la Terre de nos Aïeux et non seulement le 4 Juillet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616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711440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REMERCIEMENT</a:t>
            </a:r>
            <a:br>
              <a:rPr lang="en-US" dirty="0" smtClean="0"/>
            </a:br>
            <a:r>
              <a:rPr lang="en-US" dirty="0" smtClean="0"/>
              <a:t>GENERALE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" y="1752600"/>
            <a:ext cx="8915399" cy="44958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500" dirty="0"/>
              <a:t>Tous les membres actifs et </a:t>
            </a:r>
            <a:r>
              <a:rPr lang="fr-FR" sz="3500" dirty="0" smtClean="0"/>
              <a:t>à </a:t>
            </a:r>
            <a:r>
              <a:rPr lang="fr-FR" sz="3500" dirty="0"/>
              <a:t>l`assemblée</a:t>
            </a:r>
            <a:endParaRPr lang="fr-FR" sz="35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/>
              <a:t>P</a:t>
            </a:r>
            <a:r>
              <a:rPr lang="fr-FR" sz="2400" dirty="0" smtClean="0"/>
              <a:t>our </a:t>
            </a:r>
            <a:r>
              <a:rPr lang="fr-FR" sz="2400" dirty="0"/>
              <a:t>la confiance que vous nous avez accordée en nous élisant aux différents postes du </a:t>
            </a:r>
            <a:r>
              <a:rPr lang="fr-FR" sz="2400" dirty="0" smtClean="0"/>
              <a:t>Bureau exécutif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3500" dirty="0" smtClean="0"/>
              <a:t>Tous </a:t>
            </a:r>
            <a:r>
              <a:rPr lang="fr-FR" sz="3500" dirty="0"/>
              <a:t>les membres qui </a:t>
            </a:r>
            <a:r>
              <a:rPr lang="fr-FR" sz="3500" dirty="0" smtClean="0"/>
              <a:t>ont toujours répondu à </a:t>
            </a:r>
            <a:r>
              <a:rPr lang="fr-FR" sz="3500" dirty="0"/>
              <a:t>nos appels de mobilisation et </a:t>
            </a:r>
            <a:r>
              <a:rPr lang="fr-FR" sz="3500" dirty="0" smtClean="0"/>
              <a:t>d`assistance</a:t>
            </a:r>
          </a:p>
          <a:p>
            <a:pPr marL="0" indent="0">
              <a:buNone/>
            </a:pPr>
            <a:r>
              <a:rPr lang="fr-FR" sz="3200" dirty="0" smtClean="0"/>
              <a:t> </a:t>
            </a:r>
            <a:endParaRPr lang="fr-FR" sz="3200" b="1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 smtClean="0"/>
              <a:t>Ils ont toujours été les premiers  à  répondre financièrement</a:t>
            </a:r>
            <a:r>
              <a:rPr lang="fr-FR" sz="2400" dirty="0"/>
              <a:t>, moralement  et </a:t>
            </a:r>
            <a:r>
              <a:rPr lang="fr-FR" sz="2400" dirty="0" smtClean="0"/>
              <a:t>physiquement</a:t>
            </a:r>
            <a:r>
              <a:rPr lang="fr-FR" sz="2400" dirty="0"/>
              <a:t> </a:t>
            </a:r>
            <a:r>
              <a:rPr lang="fr-FR" sz="2400" dirty="0" smtClean="0"/>
              <a:t>à nos divers appels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400" dirty="0"/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200" dirty="0" smtClean="0">
                <a:solidFill>
                  <a:srgbClr val="FF0000"/>
                </a:solidFill>
              </a:rPr>
              <a:t>Ceux-là </a:t>
            </a:r>
            <a:r>
              <a:rPr lang="fr-FR" sz="2200" dirty="0">
                <a:solidFill>
                  <a:srgbClr val="FF0000"/>
                </a:solidFill>
              </a:rPr>
              <a:t>que nous appelons affectueusement </a:t>
            </a:r>
            <a:r>
              <a:rPr lang="fr-FR" sz="2200" dirty="0" smtClean="0">
                <a:solidFill>
                  <a:srgbClr val="FF0000"/>
                </a:solidFill>
              </a:rPr>
              <a:t>«le noyau »</a:t>
            </a:r>
            <a:endParaRPr lang="fr-FR" sz="22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31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7543800" cy="1295400"/>
          </a:xfrm>
        </p:spPr>
        <p:txBody>
          <a:bodyPr>
            <a:noAutofit/>
          </a:bodyPr>
          <a:lstStyle/>
          <a:p>
            <a:r>
              <a:rPr lang="fr-FR" dirty="0" smtClean="0"/>
              <a:t>REMERCIEMENT </a:t>
            </a:r>
            <a:br>
              <a:rPr lang="fr-FR" dirty="0" smtClean="0"/>
            </a:br>
            <a:r>
              <a:rPr lang="fr-FR" dirty="0" smtClean="0"/>
              <a:t>suite…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067800" cy="44196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200" dirty="0"/>
              <a:t>Nos </a:t>
            </a:r>
            <a:r>
              <a:rPr lang="fr-FR" sz="3200" dirty="0" smtClean="0"/>
              <a:t>frères de </a:t>
            </a:r>
            <a:r>
              <a:rPr lang="fr-FR" sz="3200" dirty="0"/>
              <a:t>FRATO (Colombus</a:t>
            </a:r>
            <a:r>
              <a:rPr lang="fr-FR" sz="3200" dirty="0" smtClean="0"/>
              <a:t>)</a:t>
            </a:r>
            <a:endParaRPr lang="fr-FR" sz="4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900" dirty="0" smtClean="0"/>
              <a:t>T</a:t>
            </a:r>
            <a:r>
              <a:rPr lang="fr-FR" sz="2400" dirty="0" smtClean="0"/>
              <a:t>oujours présents </a:t>
            </a:r>
            <a:r>
              <a:rPr lang="fr-FR" sz="2400" dirty="0"/>
              <a:t>à nos </a:t>
            </a:r>
            <a:r>
              <a:rPr lang="fr-FR" sz="2400" dirty="0" smtClean="0"/>
              <a:t>cotés malgré </a:t>
            </a:r>
            <a:r>
              <a:rPr lang="fr-FR" sz="2400" dirty="0"/>
              <a:t>la distance et les </a:t>
            </a:r>
            <a:r>
              <a:rPr lang="fr-FR" sz="2400" dirty="0" smtClean="0"/>
              <a:t>conditions climatiques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3200" dirty="0"/>
              <a:t>Nos </a:t>
            </a:r>
            <a:r>
              <a:rPr lang="fr-FR" sz="3200" dirty="0" smtClean="0"/>
              <a:t>frères de </a:t>
            </a:r>
            <a:r>
              <a:rPr lang="fr-FR" sz="3200" dirty="0"/>
              <a:t>Louisville </a:t>
            </a:r>
            <a:r>
              <a:rPr lang="fr-FR" sz="3200" dirty="0" smtClean="0"/>
              <a:t>(Kentucky)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 smtClean="0"/>
              <a:t>Massivement participé à notre </a:t>
            </a:r>
            <a:r>
              <a:rPr lang="fr-FR" sz="2400" dirty="0"/>
              <a:t>piquenique </a:t>
            </a:r>
            <a:r>
              <a:rPr lang="fr-FR" sz="2400" dirty="0" smtClean="0"/>
              <a:t>annuel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34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3200" dirty="0" smtClean="0"/>
              <a:t>Nos amis les Congolais de Cincinnati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 smtClean="0"/>
              <a:t>Avec </a:t>
            </a:r>
            <a:r>
              <a:rPr lang="fr-FR" sz="2400" dirty="0"/>
              <a:t>à leur tête le plus Togolais des Congolais </a:t>
            </a:r>
            <a:endParaRPr lang="fr-FR" sz="2400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fr-FR" sz="3400" dirty="0"/>
          </a:p>
          <a:p>
            <a:pPr>
              <a:buFont typeface="Wingdings" panose="05000000000000000000" pitchFamily="2" charset="2"/>
              <a:buChar char="ü"/>
            </a:pPr>
            <a:endParaRPr lang="fr-FR" sz="2300" dirty="0"/>
          </a:p>
        </p:txBody>
      </p:sp>
    </p:spTree>
    <p:extLst>
      <p:ext uri="{BB962C8B-B14F-4D97-AF65-F5344CB8AC3E}">
        <p14:creationId xmlns:p14="http://schemas.microsoft.com/office/powerpoint/2010/main" val="136053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382000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OBJECTIFS </a:t>
            </a:r>
            <a:br>
              <a:rPr lang="en-US" dirty="0" smtClean="0"/>
            </a:br>
            <a:r>
              <a:rPr lang="en-US" dirty="0" smtClean="0"/>
              <a:t>ET PLAN D`ACTION DU 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572000"/>
          </a:xfrm>
        </p:spPr>
        <p:txBody>
          <a:bodyPr>
            <a:noAutofit/>
          </a:bodyPr>
          <a:lstStyle/>
          <a:p>
            <a:pPr marL="1028700" lvl="1" indent="-571500">
              <a:buFont typeface="+mj-lt"/>
              <a:buAutoNum type="romanUcPeriod"/>
            </a:pPr>
            <a:r>
              <a:rPr lang="fr-FR" sz="2800" dirty="0"/>
              <a:t>Renforcement de la capacité </a:t>
            </a:r>
            <a:r>
              <a:rPr lang="fr-FR" sz="2800" dirty="0" smtClean="0"/>
              <a:t>administrative</a:t>
            </a:r>
          </a:p>
          <a:p>
            <a:pPr marL="1028700" lvl="1" indent="-571500">
              <a:buFont typeface="+mj-lt"/>
              <a:buAutoNum type="romanUcPeriod"/>
            </a:pPr>
            <a:endParaRPr lang="fr-FR" sz="2800" dirty="0" smtClean="0"/>
          </a:p>
          <a:p>
            <a:pPr marL="1028700" lvl="1" indent="-571500">
              <a:buFont typeface="+mj-lt"/>
              <a:buAutoNum type="romanUcPeriod"/>
            </a:pPr>
            <a:r>
              <a:rPr lang="fr-FR" sz="2800" dirty="0" smtClean="0"/>
              <a:t>Renforcement </a:t>
            </a:r>
            <a:r>
              <a:rPr lang="fr-FR" sz="2800" dirty="0"/>
              <a:t>des capacités de collecte des fonds et des transactions </a:t>
            </a:r>
            <a:r>
              <a:rPr lang="fr-FR" sz="2800" dirty="0" smtClean="0"/>
              <a:t>financières</a:t>
            </a:r>
          </a:p>
          <a:p>
            <a:pPr marL="1028700" lvl="1" indent="-571500">
              <a:buFont typeface="+mj-lt"/>
              <a:buAutoNum type="romanUcPeriod"/>
            </a:pPr>
            <a:endParaRPr lang="fr-FR" sz="2800" dirty="0"/>
          </a:p>
          <a:p>
            <a:pPr marL="1028700" lvl="1" indent="-571500">
              <a:buFont typeface="+mj-lt"/>
              <a:buAutoNum type="romanUcPeriod"/>
            </a:pPr>
            <a:r>
              <a:rPr lang="fr-FR" sz="2800" dirty="0" smtClean="0"/>
              <a:t>Education </a:t>
            </a:r>
            <a:r>
              <a:rPr lang="fr-FR" sz="2800" dirty="0"/>
              <a:t>des membres à la  vie associative et à des actions </a:t>
            </a:r>
            <a:r>
              <a:rPr lang="fr-FR" sz="2800" dirty="0" smtClean="0"/>
              <a:t>communautaires et fraternelles</a:t>
            </a:r>
          </a:p>
          <a:p>
            <a:pPr marL="1028700" lvl="1" indent="-571500">
              <a:buFont typeface="+mj-lt"/>
              <a:buAutoNum type="romanUcPeriod"/>
            </a:pPr>
            <a:endParaRPr lang="fr-FR" sz="2800" dirty="0"/>
          </a:p>
          <a:p>
            <a:pPr marL="1028700" lvl="1" indent="-571500">
              <a:buFont typeface="+mj-lt"/>
              <a:buAutoNum type="romanUcPeriod"/>
            </a:pPr>
            <a:r>
              <a:rPr lang="fr-FR" sz="2800" dirty="0"/>
              <a:t>Encouragement et soutien </a:t>
            </a:r>
            <a:r>
              <a:rPr lang="fr-FR" sz="2800" dirty="0" smtClean="0"/>
              <a:t>à  </a:t>
            </a:r>
            <a:r>
              <a:rPr lang="fr-FR" sz="2800" dirty="0"/>
              <a:t>l’intégration des  membres dans notre société d’accueil</a:t>
            </a:r>
          </a:p>
          <a:p>
            <a:pPr lv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6576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290560" cy="1371599"/>
          </a:xfrm>
        </p:spPr>
        <p:txBody>
          <a:bodyPr>
            <a:noAutofit/>
          </a:bodyPr>
          <a:lstStyle/>
          <a:p>
            <a:r>
              <a:rPr lang="fr-FR" dirty="0"/>
              <a:t>REMERCIEMENT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suite…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37363"/>
            <a:ext cx="9144000" cy="4587237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4100" dirty="0" smtClean="0"/>
              <a:t>Aux membres </a:t>
            </a:r>
            <a:r>
              <a:rPr lang="fr-FR" sz="4100" dirty="0"/>
              <a:t>qui ont accepté organiser certaines </a:t>
            </a:r>
            <a:r>
              <a:rPr lang="fr-FR" sz="4100" dirty="0" smtClean="0"/>
              <a:t>des réunions de </a:t>
            </a:r>
            <a:r>
              <a:rPr lang="fr-FR" sz="4100" dirty="0"/>
              <a:t>BE </a:t>
            </a:r>
            <a:r>
              <a:rPr lang="fr-FR" sz="4100" dirty="0" smtClean="0"/>
              <a:t>sous leurs toits</a:t>
            </a:r>
            <a:endParaRPr lang="fr-FR" sz="41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600" dirty="0" smtClean="0"/>
              <a:t>Démontrant </a:t>
            </a:r>
            <a:r>
              <a:rPr lang="fr-FR" sz="2600" dirty="0"/>
              <a:t>ainsi leur sens de devoir et de soutien à </a:t>
            </a:r>
            <a:r>
              <a:rPr lang="fr-FR" sz="2600" dirty="0" smtClean="0"/>
              <a:t>ce BE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sz="4100" dirty="0" smtClean="0"/>
              <a:t>A la famille </a:t>
            </a:r>
            <a:r>
              <a:rPr lang="fr-FR" sz="4100" dirty="0" err="1" smtClean="0"/>
              <a:t>Apédo</a:t>
            </a:r>
            <a:endParaRPr lang="fr-FR" sz="41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3100" dirty="0" smtClean="0"/>
              <a:t>Pour le geste très humainement exemplaire envers Kossivi après son accident en lui assurant:</a:t>
            </a:r>
          </a:p>
          <a:p>
            <a:pPr marL="201168" lvl="1" indent="0">
              <a:buNone/>
            </a:pPr>
            <a:endParaRPr lang="fr-FR" sz="2600" dirty="0" smtClean="0"/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600" dirty="0"/>
              <a:t>U</a:t>
            </a:r>
            <a:r>
              <a:rPr lang="fr-FR" sz="2600" dirty="0" smtClean="0"/>
              <a:t>n toit pour dormir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600" dirty="0" smtClean="0"/>
              <a:t>Un moyen de </a:t>
            </a:r>
            <a:r>
              <a:rPr lang="fr-FR" sz="2600" dirty="0"/>
              <a:t>transport </a:t>
            </a:r>
            <a:r>
              <a:rPr lang="fr-FR" sz="2600" dirty="0" smtClean="0"/>
              <a:t>à  ses rendez-vous médicaux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600" dirty="0" smtClean="0"/>
              <a:t>un soutien moral indéfectible qu`il avait exceptionnellement besoin en ce moment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600" dirty="0" smtClean="0"/>
              <a:t>De la nourriture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600" dirty="0" smtClean="0"/>
              <a:t>D`autres besoins de tous les jours (toilette, lessive, habillage,</a:t>
            </a:r>
            <a:r>
              <a:rPr lang="fr-FR" sz="2600" dirty="0" smtClean="0">
                <a:solidFill>
                  <a:srgbClr val="FF0000"/>
                </a:solidFill>
              </a:rPr>
              <a:t> </a:t>
            </a:r>
            <a:r>
              <a:rPr lang="fr-FR" sz="2600" dirty="0" err="1" smtClean="0">
                <a:solidFill>
                  <a:srgbClr val="FF0000"/>
                </a:solidFill>
              </a:rPr>
              <a:t>feeding</a:t>
            </a:r>
            <a:r>
              <a:rPr lang="fr-FR" sz="2600" dirty="0" smtClean="0">
                <a:solidFill>
                  <a:srgbClr val="FF0000"/>
                </a:solidFill>
              </a:rPr>
              <a:t>, </a:t>
            </a:r>
            <a:r>
              <a:rPr lang="fr-FR" sz="2600" dirty="0" smtClean="0">
                <a:solidFill>
                  <a:schemeClr val="tx1"/>
                </a:solidFill>
              </a:rPr>
              <a:t>etc.)</a:t>
            </a:r>
          </a:p>
        </p:txBody>
      </p:sp>
    </p:spTree>
    <p:extLst>
      <p:ext uri="{BB962C8B-B14F-4D97-AF65-F5344CB8AC3E}">
        <p14:creationId xmlns:p14="http://schemas.microsoft.com/office/powerpoint/2010/main" val="153286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"/>
            <a:ext cx="8138160" cy="1371600"/>
          </a:xfrm>
        </p:spPr>
        <p:txBody>
          <a:bodyPr/>
          <a:lstStyle/>
          <a:p>
            <a:r>
              <a:rPr lang="fr-FR" dirty="0"/>
              <a:t>REMERCIEMENT </a:t>
            </a:r>
            <a:br>
              <a:rPr lang="fr-FR" dirty="0"/>
            </a:br>
            <a:r>
              <a:rPr lang="fr-FR" dirty="0" smtClean="0"/>
              <a:t>suite…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37363"/>
            <a:ext cx="8991600" cy="45110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200" dirty="0" smtClean="0"/>
              <a:t>Aux membres du Bureau Exécutif 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 smtClean="0"/>
              <a:t>Qui </a:t>
            </a:r>
            <a:r>
              <a:rPr lang="fr-FR" sz="2400" dirty="0"/>
              <a:t>ont souvent bravé le froid, la chaleur et la </a:t>
            </a:r>
            <a:r>
              <a:rPr lang="fr-FR" sz="2400" dirty="0" smtClean="0"/>
              <a:t>distance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000" dirty="0" smtClean="0"/>
              <a:t>Pour préparer, soutenir et </a:t>
            </a:r>
            <a:r>
              <a:rPr lang="fr-FR" sz="2000" dirty="0"/>
              <a:t>participer </a:t>
            </a:r>
            <a:r>
              <a:rPr lang="fr-FR" sz="2000" dirty="0" smtClean="0"/>
              <a:t>à toutes les activités du Bureau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4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 smtClean="0"/>
              <a:t>Qui ont souvent consacré  </a:t>
            </a:r>
            <a:r>
              <a:rPr lang="fr-FR" sz="2400" dirty="0"/>
              <a:t>leur énergie, leur argent et leur intellect pour soutenir les différents efforts du </a:t>
            </a:r>
            <a:r>
              <a:rPr lang="fr-FR" sz="2400" dirty="0" smtClean="0"/>
              <a:t>BE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r-FR" sz="2000" dirty="0" smtClean="0"/>
              <a:t>Dans </a:t>
            </a:r>
            <a:r>
              <a:rPr lang="fr-FR" sz="2000" dirty="0"/>
              <a:t>l`intérêt d`une communauté unie et </a:t>
            </a:r>
            <a:r>
              <a:rPr lang="fr-FR" sz="2000" dirty="0" smtClean="0"/>
              <a:t>épanouie</a:t>
            </a:r>
          </a:p>
          <a:p>
            <a:pPr lvl="2">
              <a:buFont typeface="Wingdings" panose="05000000000000000000" pitchFamily="2" charset="2"/>
              <a:buChar char="v"/>
            </a:pPr>
            <a:endParaRPr lang="fr-FR" sz="2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fr-FR" sz="2400" dirty="0" smtClean="0"/>
              <a:t>Qui ont souvent encaissé avec classe tous les critiques des fois très négatifs et parfois personnellement adressés 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fr-FR" sz="2400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8640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86606"/>
            <a:ext cx="8213678" cy="1450757"/>
          </a:xfrm>
        </p:spPr>
        <p:txBody>
          <a:bodyPr>
            <a:noAutofit/>
          </a:bodyPr>
          <a:lstStyle/>
          <a:p>
            <a:r>
              <a:rPr lang="en-US" sz="8800" dirty="0" smtClean="0"/>
              <a:t>MERCI</a:t>
            </a:r>
            <a:endParaRPr lang="en-US" sz="8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133600"/>
            <a:ext cx="8762999" cy="4114800"/>
          </a:xfrm>
        </p:spPr>
        <p:txBody>
          <a:bodyPr>
            <a:normAutofit fontScale="70000" lnSpcReduction="20000"/>
          </a:bodyPr>
          <a:lstStyle/>
          <a:p>
            <a:r>
              <a:rPr lang="en-US" sz="11500" dirty="0" smtClean="0"/>
              <a:t>QUESTIONS</a:t>
            </a:r>
          </a:p>
          <a:p>
            <a:r>
              <a:rPr lang="en-US" sz="11500" dirty="0" smtClean="0"/>
              <a:t>?????????</a:t>
            </a:r>
          </a:p>
          <a:p>
            <a:r>
              <a:rPr lang="en-US" sz="11500" dirty="0" smtClean="0"/>
              <a:t>REACTIONS</a:t>
            </a:r>
          </a:p>
          <a:p>
            <a:r>
              <a:rPr lang="en-US" sz="11500" dirty="0" smtClean="0"/>
              <a:t>!!!!!!!!!!!!!!!!!!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99760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"/>
            <a:ext cx="8214360" cy="1371600"/>
          </a:xfrm>
        </p:spPr>
        <p:txBody>
          <a:bodyPr/>
          <a:lstStyle/>
          <a:p>
            <a:r>
              <a:rPr lang="en-US" dirty="0" smtClean="0"/>
              <a:t>NOMINATION DES CONSEILLERS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37362"/>
            <a:ext cx="8763000" cy="4511037"/>
          </a:xfrm>
        </p:spPr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fr-FR" sz="2800" dirty="0"/>
              <a:t> </a:t>
            </a:r>
            <a:r>
              <a:rPr lang="fr-FR" sz="2800" b="1" dirty="0"/>
              <a:t>17 Mai </a:t>
            </a:r>
            <a:r>
              <a:rPr lang="fr-FR" sz="2800" b="1" dirty="0" smtClean="0"/>
              <a:t>2015 </a:t>
            </a:r>
          </a:p>
          <a:p>
            <a:pPr marL="201168" lvl="1" indent="0">
              <a:buNone/>
            </a:pPr>
            <a:r>
              <a:rPr lang="fr-FR" sz="2800" dirty="0" err="1" smtClean="0"/>
              <a:t>Fofo</a:t>
            </a:r>
            <a:r>
              <a:rPr lang="fr-FR" sz="2800" dirty="0" smtClean="0"/>
              <a:t> </a:t>
            </a:r>
            <a:r>
              <a:rPr lang="fr-FR" sz="2800" dirty="0" err="1"/>
              <a:t>Agbo</a:t>
            </a:r>
            <a:r>
              <a:rPr lang="fr-FR" sz="2800" dirty="0"/>
              <a:t> et </a:t>
            </a:r>
            <a:r>
              <a:rPr lang="fr-FR" sz="2800" dirty="0" err="1"/>
              <a:t>Emefa</a:t>
            </a:r>
            <a:r>
              <a:rPr lang="fr-FR" sz="2800" dirty="0"/>
              <a:t> Wozufia avaient été nommés conseillers du bureau </a:t>
            </a:r>
            <a:endParaRPr lang="fr-FR" sz="2800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fr-FR" sz="4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800" b="1" dirty="0"/>
              <a:t>Aout </a:t>
            </a:r>
            <a:r>
              <a:rPr lang="fr-FR" sz="2800" b="1" dirty="0" smtClean="0"/>
              <a:t>2015 </a:t>
            </a:r>
          </a:p>
          <a:p>
            <a:pPr marL="201168" lvl="1" indent="0">
              <a:buNone/>
            </a:pPr>
            <a:r>
              <a:rPr lang="fr-FR" sz="2800" dirty="0" smtClean="0"/>
              <a:t>Sylvain </a:t>
            </a:r>
            <a:r>
              <a:rPr lang="fr-FR" sz="2800" dirty="0"/>
              <a:t>Gbogbo </a:t>
            </a:r>
            <a:r>
              <a:rPr lang="fr-FR" sz="2800" dirty="0" smtClean="0"/>
              <a:t>est nommé après </a:t>
            </a:r>
            <a:r>
              <a:rPr lang="fr-FR" sz="2800" dirty="0"/>
              <a:t>démission de </a:t>
            </a:r>
            <a:r>
              <a:rPr lang="fr-FR" sz="2800" dirty="0" err="1"/>
              <a:t>Emefa</a:t>
            </a:r>
            <a:r>
              <a:rPr lang="fr-FR" sz="2800" dirty="0"/>
              <a:t> pour </a:t>
            </a:r>
            <a:r>
              <a:rPr lang="fr-FR" sz="2800" dirty="0" smtClean="0"/>
              <a:t>« raisons familiales »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8231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"/>
            <a:ext cx="8214360" cy="1295400"/>
          </a:xfrm>
        </p:spPr>
        <p:txBody>
          <a:bodyPr>
            <a:noAutofit/>
          </a:bodyPr>
          <a:lstStyle/>
          <a:p>
            <a:r>
              <a:rPr lang="fr-FR" dirty="0" smtClean="0"/>
              <a:t>BOITE POSTALE </a:t>
            </a:r>
            <a:br>
              <a:rPr lang="fr-FR" dirty="0" smtClean="0"/>
            </a:br>
            <a:r>
              <a:rPr lang="fr-FR" dirty="0" smtClean="0"/>
              <a:t>POUR ASTOCI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37361"/>
            <a:ext cx="8839200" cy="4587240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fr-FR" sz="3200" dirty="0"/>
              <a:t>Faciliter les </a:t>
            </a:r>
            <a:r>
              <a:rPr lang="fr-FR" sz="3200" dirty="0" smtClean="0"/>
              <a:t>correspondances</a:t>
            </a:r>
            <a:endParaRPr lang="fr-FR" sz="36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2400" dirty="0"/>
              <a:t>A</a:t>
            </a:r>
            <a:r>
              <a:rPr lang="fr-FR" sz="2400" dirty="0" smtClean="0"/>
              <a:t>vec </a:t>
            </a:r>
            <a:r>
              <a:rPr lang="fr-FR" sz="2400" dirty="0"/>
              <a:t>les  présents et futures </a:t>
            </a:r>
            <a:r>
              <a:rPr lang="fr-FR" sz="2400" dirty="0" smtClean="0"/>
              <a:t>partenaires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2400" dirty="0"/>
              <a:t>F</a:t>
            </a:r>
            <a:r>
              <a:rPr lang="fr-FR" sz="2400" dirty="0" smtClean="0"/>
              <a:t>inancières avec les membres et les partenaires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fr-FR" sz="4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3200" dirty="0"/>
              <a:t>Disposer </a:t>
            </a:r>
            <a:r>
              <a:rPr lang="fr-FR" sz="3200" dirty="0" smtClean="0"/>
              <a:t>d`une présence physiquement virtuelle à  travers la boite postale</a:t>
            </a:r>
            <a:endParaRPr lang="fr-FR" sz="3200" dirty="0"/>
          </a:p>
          <a:p>
            <a:pPr lvl="1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fr-FR" sz="2400" dirty="0" smtClean="0"/>
              <a:t>ASTOCI </a:t>
            </a:r>
            <a:r>
              <a:rPr lang="fr-FR" sz="2400" dirty="0"/>
              <a:t>(Association des Togolais de Cincinnati) </a:t>
            </a:r>
          </a:p>
          <a:p>
            <a:pPr marL="457200" lvl="1" indent="0">
              <a:buNone/>
            </a:pPr>
            <a:r>
              <a:rPr lang="fr-FR" sz="2400" dirty="0" smtClean="0"/>
              <a:t>     PO </a:t>
            </a:r>
            <a:r>
              <a:rPr lang="fr-FR" sz="2400" dirty="0"/>
              <a:t>Box 181062, Fairfield, OH 45018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77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"/>
            <a:ext cx="8153400" cy="990600"/>
          </a:xfrm>
        </p:spPr>
        <p:txBody>
          <a:bodyPr>
            <a:normAutofit/>
          </a:bodyPr>
          <a:lstStyle/>
          <a:p>
            <a:r>
              <a:rPr lang="fr-FR" dirty="0" smtClean="0"/>
              <a:t>PROJET PAYPAL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37363"/>
            <a:ext cx="8762999" cy="44348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fr-FR" sz="36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sz="3600" dirty="0" smtClean="0"/>
              <a:t>Faciliter </a:t>
            </a:r>
            <a:r>
              <a:rPr lang="fr-FR" sz="3600" dirty="0"/>
              <a:t>les transactions </a:t>
            </a:r>
            <a:r>
              <a:rPr lang="fr-FR" sz="3600" dirty="0" smtClean="0"/>
              <a:t>financières</a:t>
            </a:r>
          </a:p>
          <a:p>
            <a:pPr marL="932688" lvl="2" indent="-457200">
              <a:buFont typeface="Wingdings" panose="05000000000000000000" pitchFamily="2" charset="2"/>
              <a:buChar char="ü"/>
            </a:pPr>
            <a:r>
              <a:rPr lang="fr-FR" sz="2800" dirty="0"/>
              <a:t>E</a:t>
            </a:r>
            <a:r>
              <a:rPr lang="fr-FR" sz="2800" dirty="0" smtClean="0"/>
              <a:t>ntre </a:t>
            </a:r>
            <a:r>
              <a:rPr lang="fr-FR" sz="2800" dirty="0"/>
              <a:t>l`association et ses </a:t>
            </a:r>
            <a:r>
              <a:rPr lang="fr-FR" sz="2800" dirty="0" smtClean="0"/>
              <a:t>membres</a:t>
            </a:r>
          </a:p>
          <a:p>
            <a:pPr marL="932688" lvl="2" indent="-457200">
              <a:buFont typeface="Wingdings" panose="05000000000000000000" pitchFamily="2" charset="2"/>
              <a:buChar char="ü"/>
            </a:pPr>
            <a:r>
              <a:rPr lang="fr-FR" sz="2800" dirty="0" smtClean="0"/>
              <a:t>Avec les partenaires</a:t>
            </a:r>
            <a:endParaRPr lang="fr-FR" sz="2800" dirty="0"/>
          </a:p>
          <a:p>
            <a:pPr>
              <a:buFont typeface="Wingdings" panose="05000000000000000000" pitchFamily="2" charset="2"/>
              <a:buChar char="Ø"/>
            </a:pPr>
            <a:endParaRPr lang="fr-FR" sz="48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3600" dirty="0" smtClean="0"/>
              <a:t>Emails </a:t>
            </a:r>
            <a:r>
              <a:rPr lang="fr-FR" sz="3600" dirty="0"/>
              <a:t>associés </a:t>
            </a:r>
            <a:r>
              <a:rPr lang="fr-FR" sz="3600" dirty="0" smtClean="0"/>
              <a:t>à ce compte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2000" dirty="0" smtClean="0">
                <a:hlinkClick r:id="rId2"/>
              </a:rPr>
              <a:t>astoci@astoci.org</a:t>
            </a:r>
            <a:r>
              <a:rPr lang="fr-FR" sz="2000" dirty="0" smtClean="0"/>
              <a:t>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2000" dirty="0" smtClean="0">
                <a:hlinkClick r:id="rId3"/>
              </a:rPr>
              <a:t>astocitogo@gmail.com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1946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382000" cy="1371600"/>
          </a:xfrm>
        </p:spPr>
        <p:txBody>
          <a:bodyPr>
            <a:noAutofit/>
          </a:bodyPr>
          <a:lstStyle/>
          <a:p>
            <a:r>
              <a:rPr lang="fr-FR" dirty="0" smtClean="0"/>
              <a:t>PIQUENIQUE ANNUEL</a:t>
            </a:r>
            <a:br>
              <a:rPr lang="fr-FR" dirty="0" smtClean="0"/>
            </a:br>
            <a:r>
              <a:rPr lang="fr-FR" dirty="0" smtClean="0"/>
              <a:t>4 JUILLET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52600"/>
            <a:ext cx="8991600" cy="4572000"/>
          </a:xfrm>
        </p:spPr>
        <p:txBody>
          <a:bodyPr>
            <a:normAutofit fontScale="62500" lnSpcReduction="20000"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fr-FR" sz="4500" dirty="0" smtClean="0"/>
              <a:t>Lieu: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3200" dirty="0"/>
              <a:t>Le Gorman Parc a été retenu comme lieu d`organisation de la fête</a:t>
            </a:r>
          </a:p>
          <a:p>
            <a:pPr marL="201168" lvl="1" indent="0">
              <a:buNone/>
            </a:pPr>
            <a:endParaRPr lang="fr-FR" sz="3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4500" dirty="0"/>
              <a:t>Objectif </a:t>
            </a:r>
            <a:endParaRPr lang="fr-FR" sz="45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3200" dirty="0" smtClean="0"/>
              <a:t>Une </a:t>
            </a:r>
            <a:r>
              <a:rPr lang="fr-FR" sz="3200" dirty="0"/>
              <a:t>forte participation des membres </a:t>
            </a:r>
            <a:r>
              <a:rPr lang="fr-FR" sz="3200" dirty="0" smtClean="0"/>
              <a:t>est souhaitée à </a:t>
            </a:r>
            <a:r>
              <a:rPr lang="fr-FR" sz="3200" dirty="0"/>
              <a:t>cette </a:t>
            </a:r>
            <a:r>
              <a:rPr lang="fr-FR" sz="3200" dirty="0" smtClean="0"/>
              <a:t>fête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fr-FR" sz="3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4500" dirty="0" smtClean="0"/>
              <a:t>Budget: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fr-FR" sz="3200" dirty="0" smtClean="0"/>
              <a:t>La trésorerie reviendra sur le budget d`organisation de cette fête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sz="3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4500" dirty="0"/>
              <a:t>I</a:t>
            </a:r>
            <a:r>
              <a:rPr lang="fr-FR" sz="4500" dirty="0" smtClean="0"/>
              <a:t>nvitation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3200" dirty="0"/>
              <a:t>N</a:t>
            </a:r>
            <a:r>
              <a:rPr lang="fr-FR" sz="3200" dirty="0" smtClean="0"/>
              <a:t>os </a:t>
            </a:r>
            <a:r>
              <a:rPr lang="fr-FR" sz="3200" dirty="0"/>
              <a:t>compatriotes de Columbus et de </a:t>
            </a:r>
            <a:r>
              <a:rPr lang="fr-FR" sz="3200" dirty="0" smtClean="0"/>
              <a:t>Louisville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3200" dirty="0" smtClean="0"/>
              <a:t>Nos </a:t>
            </a:r>
            <a:r>
              <a:rPr lang="fr-FR" sz="3200" dirty="0"/>
              <a:t>amis les Congolais de </a:t>
            </a:r>
            <a:r>
              <a:rPr lang="fr-FR" sz="3200" dirty="0" smtClean="0"/>
              <a:t>Cincinnati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r-FR" sz="3200" dirty="0" smtClean="0"/>
              <a:t>Nos amis personnels de Cincinnati et de ses environs.</a:t>
            </a:r>
            <a:endParaRPr lang="fr-FR" sz="32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0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6409</TotalTime>
  <Words>3023</Words>
  <Application>Microsoft Office PowerPoint</Application>
  <PresentationFormat>On-screen Show (4:3)</PresentationFormat>
  <Paragraphs>499</Paragraphs>
  <Slides>52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0" baseType="lpstr">
      <vt:lpstr>Arial</vt:lpstr>
      <vt:lpstr>Calibri</vt:lpstr>
      <vt:lpstr>Century Gothic</vt:lpstr>
      <vt:lpstr>Comic Sans MS</vt:lpstr>
      <vt:lpstr>Constantia</vt:lpstr>
      <vt:lpstr>Lucida Handwriting</vt:lpstr>
      <vt:lpstr>Wingdings</vt:lpstr>
      <vt:lpstr>Retrospect</vt:lpstr>
      <vt:lpstr>ASSOCIATION DES TOGOLAIS  DE CINCINNATI  ASTOCI  RAPPORT D`ACTIVITES  DE MI-MANDAT Cincinnati,16 Avril 2016</vt:lpstr>
      <vt:lpstr>ATTRIBUTIONS DU  SECRETARIAT GENERAL</vt:lpstr>
      <vt:lpstr>REUNIONS  DU BUREAU EXECUTIF</vt:lpstr>
      <vt:lpstr>CODE DE CONDUIT  DU BUREAU</vt:lpstr>
      <vt:lpstr>OBJECTIFS  ET PLAN D`ACTION DU BE</vt:lpstr>
      <vt:lpstr>NOMINATION DES CONSEILLERS </vt:lpstr>
      <vt:lpstr>BOITE POSTALE  POUR ASTOCI </vt:lpstr>
      <vt:lpstr>PROJET PAYPAL  </vt:lpstr>
      <vt:lpstr>PIQUENIQUE ANNUEL 4 JUILLET 2015</vt:lpstr>
      <vt:lpstr>LISTE  DES MEMBRES ACTIFS</vt:lpstr>
      <vt:lpstr>FÊTE DES ENFANTS  25 DÉC 2015</vt:lpstr>
      <vt:lpstr>PROJET D`EMAIL ET  DE TÉLÉPHONE</vt:lpstr>
      <vt:lpstr>WEB SITE  ET FACEBOOK PAGE</vt:lpstr>
      <vt:lpstr>    FÊTE DE VOEUX 23 JANVIER 2016</vt:lpstr>
      <vt:lpstr>ASSEMBLEE GENERALE  16 AVRIL 2016</vt:lpstr>
      <vt:lpstr>ACTIVITÉS  ORGANISÉES</vt:lpstr>
      <vt:lpstr>ECHANGE  DE DOCUMENTS COMPTABLES</vt:lpstr>
      <vt:lpstr>PASSATION  DE SERVICE</vt:lpstr>
      <vt:lpstr>ASSISTANCE  A HERVÉ KONGO </vt:lpstr>
      <vt:lpstr>PIQUENIQUE ANNUEL JUILLET 2015</vt:lpstr>
      <vt:lpstr>SOUTIEN  A HERVE AKAKPO (LOUISVILLE) </vt:lpstr>
      <vt:lpstr>ASSISTANCE A KOSSIVI LOGOSSOU</vt:lpstr>
      <vt:lpstr>ASSISTANCE À  KOSSI GOMASSI </vt:lpstr>
      <vt:lpstr>FETE DE L`INDEPENDANCE DES CONGOLAIS</vt:lpstr>
      <vt:lpstr>VISITES FRATERNELLES  A COLOMBUS</vt:lpstr>
      <vt:lpstr>VISITE FRATERNELLE DE FRATO A CINCINNATI</vt:lpstr>
      <vt:lpstr>VISITES FRATERNELLES  A COLOMBUS (suite)</vt:lpstr>
      <vt:lpstr>FÊTE DES ENFANTS DÉCEMBRE 2015</vt:lpstr>
      <vt:lpstr>FÊTE DE VŒUX  DE NOUVEL AN 2016</vt:lpstr>
      <vt:lpstr>DÉMISSION  DU PRÉSIDENT</vt:lpstr>
      <vt:lpstr>ASSISTANCE À ANGELE TOVOR</vt:lpstr>
      <vt:lpstr>DIFFICULTÉS  RENCONTRÉES</vt:lpstr>
      <vt:lpstr>DIFFICULTÉS RENCONTRÉES suite…</vt:lpstr>
      <vt:lpstr>DIFFICULTÉS RENCONTRÉES suite..</vt:lpstr>
      <vt:lpstr>DIFFICULTÉS RENCONTRÉES suite..</vt:lpstr>
      <vt:lpstr>OBJECTIFS ATTEINTS PAR LE BUREAU</vt:lpstr>
      <vt:lpstr>CAPACITÉ  ADMINISTRATIVE</vt:lpstr>
      <vt:lpstr>CAPACITÉ  DE COLLECTE DES FONDS </vt:lpstr>
      <vt:lpstr>SENSIBILISATION ET  ÉDUCATION </vt:lpstr>
      <vt:lpstr>INTÉGRATION DE NOUVEAUXDES  MEMBRES</vt:lpstr>
      <vt:lpstr>RECOMMANDATIONS GENERALES</vt:lpstr>
      <vt:lpstr>RECOMMANDATIONS suite…</vt:lpstr>
      <vt:lpstr>RECOMMANDATIONS  suite…</vt:lpstr>
      <vt:lpstr>RECOMMANDATION suite…</vt:lpstr>
      <vt:lpstr>RECOMMANDATIONS suite…</vt:lpstr>
      <vt:lpstr>RECOMMANDATIONS  suite…</vt:lpstr>
      <vt:lpstr>RECOMMANDATIONS suite…</vt:lpstr>
      <vt:lpstr>REMERCIEMENT GENERALE</vt:lpstr>
      <vt:lpstr>REMERCIEMENT  suite…</vt:lpstr>
      <vt:lpstr>REMERCIEMENT  suite…</vt:lpstr>
      <vt:lpstr>REMERCIEMENT  suite…</vt:lpstr>
      <vt:lpstr>MERCI</vt:lpstr>
    </vt:vector>
  </TitlesOfParts>
  <Company>Veteran Affairs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Rapport d`activite de mimandat</dc:title>
  <dc:creator>Department of Veterans Affairs</dc:creator>
  <cp:lastModifiedBy>vich sani</cp:lastModifiedBy>
  <cp:revision>763</cp:revision>
  <dcterms:created xsi:type="dcterms:W3CDTF">2016-02-08T07:18:11Z</dcterms:created>
  <dcterms:modified xsi:type="dcterms:W3CDTF">2016-04-13T01:59:21Z</dcterms:modified>
</cp:coreProperties>
</file>